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handoutMasterIdLst>
    <p:handoutMasterId r:id="rId55"/>
  </p:handoutMasterIdLst>
  <p:sldIdLst>
    <p:sldId id="256" r:id="rId2"/>
    <p:sldId id="329" r:id="rId3"/>
    <p:sldId id="288" r:id="rId4"/>
    <p:sldId id="283" r:id="rId5"/>
    <p:sldId id="289" r:id="rId6"/>
    <p:sldId id="284" r:id="rId7"/>
    <p:sldId id="290" r:id="rId8"/>
    <p:sldId id="285" r:id="rId9"/>
    <p:sldId id="291" r:id="rId10"/>
    <p:sldId id="286" r:id="rId11"/>
    <p:sldId id="292" r:id="rId12"/>
    <p:sldId id="287" r:id="rId13"/>
    <p:sldId id="293" r:id="rId14"/>
    <p:sldId id="273" r:id="rId15"/>
    <p:sldId id="299" r:id="rId16"/>
    <p:sldId id="274" r:id="rId17"/>
    <p:sldId id="300" r:id="rId18"/>
    <p:sldId id="275" r:id="rId19"/>
    <p:sldId id="301" r:id="rId20"/>
    <p:sldId id="276" r:id="rId21"/>
    <p:sldId id="303" r:id="rId22"/>
    <p:sldId id="277" r:id="rId23"/>
    <p:sldId id="302" r:id="rId24"/>
    <p:sldId id="263" r:id="rId25"/>
    <p:sldId id="309" r:id="rId26"/>
    <p:sldId id="264" r:id="rId27"/>
    <p:sldId id="310" r:id="rId28"/>
    <p:sldId id="265" r:id="rId29"/>
    <p:sldId id="311" r:id="rId30"/>
    <p:sldId id="266" r:id="rId31"/>
    <p:sldId id="312" r:id="rId32"/>
    <p:sldId id="267" r:id="rId33"/>
    <p:sldId id="313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26" r:id="rId42"/>
    <p:sldId id="327" r:id="rId43"/>
    <p:sldId id="328" r:id="rId44"/>
    <p:sldId id="258" r:id="rId45"/>
    <p:sldId id="314" r:id="rId46"/>
    <p:sldId id="259" r:id="rId47"/>
    <p:sldId id="315" r:id="rId48"/>
    <p:sldId id="260" r:id="rId49"/>
    <p:sldId id="316" r:id="rId50"/>
    <p:sldId id="261" r:id="rId51"/>
    <p:sldId id="317" r:id="rId52"/>
    <p:sldId id="262" r:id="rId53"/>
    <p:sldId id="318" r:id="rId54"/>
  </p:sldIdLst>
  <p:sldSz cx="9144000" cy="6858000" type="screen4x3"/>
  <p:notesSz cx="7099300" cy="10234613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934" autoAdjust="0"/>
  </p:normalViewPr>
  <p:slideViewPr>
    <p:cSldViewPr>
      <p:cViewPr varScale="1">
        <p:scale>
          <a:sx n="70" d="100"/>
          <a:sy n="70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/>
            </a:lvl1pPr>
          </a:lstStyle>
          <a:p>
            <a:pPr>
              <a:defRPr/>
            </a:pPr>
            <a:fld id="{1FFD6E62-6C73-48D0-9D43-1908863D8A3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-20638"/>
            <a:ext cx="9137650" cy="6872288"/>
            <a:chOff x="0" y="-13"/>
            <a:chExt cx="5756" cy="4329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-13"/>
              <a:ext cx="5756" cy="432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35" y="417"/>
              <a:ext cx="5518" cy="337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4293" y="2409"/>
              <a:ext cx="1280" cy="1224"/>
              <a:chOff x="4293" y="2409"/>
              <a:chExt cx="1280" cy="1224"/>
            </a:xfrm>
          </p:grpSpPr>
          <p:sp>
            <p:nvSpPr>
              <p:cNvPr id="24" name="Rectangle 6"/>
              <p:cNvSpPr>
                <a:spLocks noChangeArrowheads="1"/>
              </p:cNvSpPr>
              <p:nvPr/>
            </p:nvSpPr>
            <p:spPr bwMode="auto">
              <a:xfrm>
                <a:off x="5488" y="3551"/>
                <a:ext cx="85" cy="82"/>
              </a:xfrm>
              <a:prstGeom prst="rect">
                <a:avLst/>
              </a:prstGeom>
              <a:solidFill>
                <a:srgbClr val="FC0128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5317" y="3551"/>
                <a:ext cx="86" cy="82"/>
              </a:xfrm>
              <a:prstGeom prst="rect">
                <a:avLst/>
              </a:prstGeom>
              <a:solidFill>
                <a:srgbClr val="FF5008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/>
            </p:nvSpPr>
            <p:spPr bwMode="auto">
              <a:xfrm>
                <a:off x="5147" y="3551"/>
                <a:ext cx="85" cy="82"/>
              </a:xfrm>
              <a:prstGeom prst="rect">
                <a:avLst/>
              </a:prstGeom>
              <a:solidFill>
                <a:srgbClr val="FAFD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9"/>
              <p:cNvSpPr>
                <a:spLocks noChangeArrowheads="1"/>
              </p:cNvSpPr>
              <p:nvPr/>
            </p:nvSpPr>
            <p:spPr bwMode="auto">
              <a:xfrm>
                <a:off x="4976" y="3551"/>
                <a:ext cx="85" cy="82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4805" y="3551"/>
                <a:ext cx="86" cy="82"/>
              </a:xfrm>
              <a:prstGeom prst="rect">
                <a:avLst/>
              </a:prstGeom>
              <a:solidFill>
                <a:srgbClr val="00DFCA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11"/>
              <p:cNvSpPr>
                <a:spLocks noChangeArrowheads="1"/>
              </p:cNvSpPr>
              <p:nvPr/>
            </p:nvSpPr>
            <p:spPr bwMode="auto">
              <a:xfrm>
                <a:off x="4635" y="3551"/>
                <a:ext cx="85" cy="82"/>
              </a:xfrm>
              <a:prstGeom prst="rect">
                <a:avLst/>
              </a:prstGeom>
              <a:solidFill>
                <a:srgbClr val="114FFB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12"/>
              <p:cNvSpPr>
                <a:spLocks noChangeArrowheads="1"/>
              </p:cNvSpPr>
              <p:nvPr/>
            </p:nvSpPr>
            <p:spPr bwMode="auto">
              <a:xfrm>
                <a:off x="4464" y="3551"/>
                <a:ext cx="85" cy="82"/>
              </a:xfrm>
              <a:prstGeom prst="rect">
                <a:avLst/>
              </a:prstGeom>
              <a:solidFill>
                <a:srgbClr val="8901F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13"/>
              <p:cNvSpPr>
                <a:spLocks noChangeArrowheads="1"/>
              </p:cNvSpPr>
              <p:nvPr/>
            </p:nvSpPr>
            <p:spPr bwMode="auto">
              <a:xfrm>
                <a:off x="4293" y="3551"/>
                <a:ext cx="86" cy="82"/>
              </a:xfrm>
              <a:prstGeom prst="rect">
                <a:avLst/>
              </a:prstGeom>
              <a:solidFill>
                <a:srgbClr val="DC0081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14"/>
              <p:cNvSpPr>
                <a:spLocks noChangeArrowheads="1"/>
              </p:cNvSpPr>
              <p:nvPr/>
            </p:nvSpPr>
            <p:spPr bwMode="auto">
              <a:xfrm>
                <a:off x="5488" y="3388"/>
                <a:ext cx="85" cy="82"/>
              </a:xfrm>
              <a:prstGeom prst="rect">
                <a:avLst/>
              </a:prstGeom>
              <a:solidFill>
                <a:srgbClr val="FF5008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15"/>
              <p:cNvSpPr>
                <a:spLocks noChangeArrowheads="1"/>
              </p:cNvSpPr>
              <p:nvPr/>
            </p:nvSpPr>
            <p:spPr bwMode="auto">
              <a:xfrm>
                <a:off x="5488" y="3225"/>
                <a:ext cx="85" cy="81"/>
              </a:xfrm>
              <a:prstGeom prst="rect">
                <a:avLst/>
              </a:prstGeom>
              <a:solidFill>
                <a:srgbClr val="FAFD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16"/>
              <p:cNvSpPr>
                <a:spLocks noChangeArrowheads="1"/>
              </p:cNvSpPr>
              <p:nvPr/>
            </p:nvSpPr>
            <p:spPr bwMode="auto">
              <a:xfrm>
                <a:off x="5488" y="3062"/>
                <a:ext cx="85" cy="81"/>
              </a:xfrm>
              <a:prstGeom prst="rect">
                <a:avLst/>
              </a:prstGeom>
              <a:solidFill>
                <a:srgbClr val="00FF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17"/>
              <p:cNvSpPr>
                <a:spLocks noChangeArrowheads="1"/>
              </p:cNvSpPr>
              <p:nvPr/>
            </p:nvSpPr>
            <p:spPr bwMode="auto">
              <a:xfrm>
                <a:off x="5488" y="2898"/>
                <a:ext cx="85" cy="82"/>
              </a:xfrm>
              <a:prstGeom prst="rect">
                <a:avLst/>
              </a:prstGeom>
              <a:solidFill>
                <a:srgbClr val="00DFCA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Rectangle 18"/>
              <p:cNvSpPr>
                <a:spLocks noChangeArrowheads="1"/>
              </p:cNvSpPr>
              <p:nvPr/>
            </p:nvSpPr>
            <p:spPr bwMode="auto">
              <a:xfrm>
                <a:off x="5488" y="2735"/>
                <a:ext cx="85" cy="82"/>
              </a:xfrm>
              <a:prstGeom prst="rect">
                <a:avLst/>
              </a:prstGeom>
              <a:solidFill>
                <a:srgbClr val="114FFB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5488" y="2572"/>
                <a:ext cx="85" cy="81"/>
              </a:xfrm>
              <a:prstGeom prst="rect">
                <a:avLst/>
              </a:prstGeom>
              <a:solidFill>
                <a:srgbClr val="8901F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Rectangle 20"/>
              <p:cNvSpPr>
                <a:spLocks noChangeArrowheads="1"/>
              </p:cNvSpPr>
              <p:nvPr/>
            </p:nvSpPr>
            <p:spPr bwMode="auto">
              <a:xfrm>
                <a:off x="5488" y="2409"/>
                <a:ext cx="85" cy="82"/>
              </a:xfrm>
              <a:prstGeom prst="rect">
                <a:avLst/>
              </a:prstGeom>
              <a:solidFill>
                <a:srgbClr val="DC0081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405" y="609"/>
              <a:ext cx="1280" cy="1446"/>
              <a:chOff x="405" y="609"/>
              <a:chExt cx="1280" cy="1446"/>
            </a:xfrm>
          </p:grpSpPr>
          <p:sp>
            <p:nvSpPr>
              <p:cNvPr id="9" name="Rectangle 22"/>
              <p:cNvSpPr>
                <a:spLocks noChangeArrowheads="1"/>
              </p:cNvSpPr>
              <p:nvPr/>
            </p:nvSpPr>
            <p:spPr bwMode="auto">
              <a:xfrm>
                <a:off x="405" y="609"/>
                <a:ext cx="85" cy="97"/>
              </a:xfrm>
              <a:prstGeom prst="rect">
                <a:avLst/>
              </a:prstGeom>
              <a:solidFill>
                <a:srgbClr val="FF00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23"/>
              <p:cNvSpPr>
                <a:spLocks noChangeArrowheads="1"/>
              </p:cNvSpPr>
              <p:nvPr/>
            </p:nvSpPr>
            <p:spPr bwMode="auto">
              <a:xfrm>
                <a:off x="575" y="609"/>
                <a:ext cx="86" cy="97"/>
              </a:xfrm>
              <a:prstGeom prst="rect">
                <a:avLst/>
              </a:prstGeom>
              <a:solidFill>
                <a:srgbClr val="FF66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746" y="609"/>
                <a:ext cx="85" cy="9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25"/>
              <p:cNvSpPr>
                <a:spLocks noChangeArrowheads="1"/>
              </p:cNvSpPr>
              <p:nvPr/>
            </p:nvSpPr>
            <p:spPr bwMode="auto">
              <a:xfrm>
                <a:off x="917" y="609"/>
                <a:ext cx="85" cy="97"/>
              </a:xfrm>
              <a:prstGeom prst="rect">
                <a:avLst/>
              </a:prstGeom>
              <a:solidFill>
                <a:srgbClr val="66FF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26"/>
              <p:cNvSpPr>
                <a:spLocks noChangeArrowheads="1"/>
              </p:cNvSpPr>
              <p:nvPr/>
            </p:nvSpPr>
            <p:spPr bwMode="auto">
              <a:xfrm>
                <a:off x="1087" y="609"/>
                <a:ext cx="86" cy="97"/>
              </a:xfrm>
              <a:prstGeom prst="rect">
                <a:avLst/>
              </a:prstGeom>
              <a:solidFill>
                <a:srgbClr val="00FFCC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1258" y="609"/>
                <a:ext cx="85" cy="97"/>
              </a:xfrm>
              <a:prstGeom prst="rect">
                <a:avLst/>
              </a:prstGeom>
              <a:solidFill>
                <a:srgbClr val="33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28"/>
              <p:cNvSpPr>
                <a:spLocks noChangeArrowheads="1"/>
              </p:cNvSpPr>
              <p:nvPr/>
            </p:nvSpPr>
            <p:spPr bwMode="auto">
              <a:xfrm>
                <a:off x="1429" y="609"/>
                <a:ext cx="85" cy="97"/>
              </a:xfrm>
              <a:prstGeom prst="rect">
                <a:avLst/>
              </a:prstGeom>
              <a:solidFill>
                <a:srgbClr val="99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29"/>
              <p:cNvSpPr>
                <a:spLocks noChangeArrowheads="1"/>
              </p:cNvSpPr>
              <p:nvPr/>
            </p:nvSpPr>
            <p:spPr bwMode="auto">
              <a:xfrm>
                <a:off x="1599" y="609"/>
                <a:ext cx="86" cy="97"/>
              </a:xfrm>
              <a:prstGeom prst="rect">
                <a:avLst/>
              </a:prstGeom>
              <a:solidFill>
                <a:srgbClr val="D6009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30"/>
              <p:cNvSpPr>
                <a:spLocks noChangeArrowheads="1"/>
              </p:cNvSpPr>
              <p:nvPr/>
            </p:nvSpPr>
            <p:spPr bwMode="auto">
              <a:xfrm>
                <a:off x="405" y="802"/>
                <a:ext cx="85" cy="97"/>
              </a:xfrm>
              <a:prstGeom prst="rect">
                <a:avLst/>
              </a:prstGeom>
              <a:solidFill>
                <a:srgbClr val="FF66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31"/>
              <p:cNvSpPr>
                <a:spLocks noChangeArrowheads="1"/>
              </p:cNvSpPr>
              <p:nvPr/>
            </p:nvSpPr>
            <p:spPr bwMode="auto">
              <a:xfrm>
                <a:off x="405" y="995"/>
                <a:ext cx="85" cy="9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32"/>
              <p:cNvSpPr>
                <a:spLocks noChangeArrowheads="1"/>
              </p:cNvSpPr>
              <p:nvPr/>
            </p:nvSpPr>
            <p:spPr bwMode="auto">
              <a:xfrm>
                <a:off x="405" y="1188"/>
                <a:ext cx="85" cy="96"/>
              </a:xfrm>
              <a:prstGeom prst="rect">
                <a:avLst/>
              </a:prstGeom>
              <a:solidFill>
                <a:srgbClr val="66FF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33"/>
              <p:cNvSpPr>
                <a:spLocks noChangeArrowheads="1"/>
              </p:cNvSpPr>
              <p:nvPr/>
            </p:nvSpPr>
            <p:spPr bwMode="auto">
              <a:xfrm>
                <a:off x="405" y="1380"/>
                <a:ext cx="85" cy="97"/>
              </a:xfrm>
              <a:prstGeom prst="rect">
                <a:avLst/>
              </a:prstGeom>
              <a:solidFill>
                <a:srgbClr val="00FFCC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34"/>
              <p:cNvSpPr>
                <a:spLocks noChangeArrowheads="1"/>
              </p:cNvSpPr>
              <p:nvPr/>
            </p:nvSpPr>
            <p:spPr bwMode="auto">
              <a:xfrm>
                <a:off x="405" y="1573"/>
                <a:ext cx="85" cy="97"/>
              </a:xfrm>
              <a:prstGeom prst="rect">
                <a:avLst/>
              </a:prstGeom>
              <a:solidFill>
                <a:srgbClr val="33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35"/>
              <p:cNvSpPr>
                <a:spLocks noChangeArrowheads="1"/>
              </p:cNvSpPr>
              <p:nvPr/>
            </p:nvSpPr>
            <p:spPr bwMode="auto">
              <a:xfrm>
                <a:off x="405" y="1766"/>
                <a:ext cx="85" cy="96"/>
              </a:xfrm>
              <a:prstGeom prst="rect">
                <a:avLst/>
              </a:prstGeom>
              <a:solidFill>
                <a:srgbClr val="99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36"/>
              <p:cNvSpPr>
                <a:spLocks noChangeArrowheads="1"/>
              </p:cNvSpPr>
              <p:nvPr/>
            </p:nvSpPr>
            <p:spPr bwMode="auto">
              <a:xfrm>
                <a:off x="405" y="1959"/>
                <a:ext cx="85" cy="96"/>
              </a:xfrm>
              <a:prstGeom prst="rect">
                <a:avLst/>
              </a:prstGeom>
              <a:solidFill>
                <a:srgbClr val="D6009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84005" name="Rectangle 37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1600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4006" name="Rectangle 3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24000" y="35814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39" name="Rectangle 39"/>
          <p:cNvSpPr>
            <a:spLocks noGrp="1" noChangeArrowheads="1"/>
          </p:cNvSpPr>
          <p:nvPr>
            <p:ph type="dt" sz="quarter" idx="10"/>
          </p:nvPr>
        </p:nvSpPr>
        <p:spPr>
          <a:xfrm>
            <a:off x="609600" y="64008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" name="Rectangle 4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399213"/>
            <a:ext cx="28956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4008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49CAC76-39E3-415C-9521-049F440A964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4ADC6-03DB-4CA6-B030-2352A109ABF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23AE8-6E10-4783-BA49-9AD7728206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95E50-E73D-405B-95D2-C255157C60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5334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F7508-2482-4029-8053-63908091180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BAF95-E2C7-475C-9A81-192C816483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00E88-ABD6-4FE6-9D97-9C1D0CE83C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D5DCAE-849A-4144-807A-60E6B145CE7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FE2F6-7CDD-4BD3-97B9-805592387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1916-FD95-4255-B6DD-9799587494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92EE6-EF8A-4911-A812-0B11F330897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D76BE-0C4B-47EF-9634-3FFA7BC5D6C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0A9E3-4693-4150-B3C6-54D13B4FAEA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32888" cy="6845300"/>
            <a:chOff x="0" y="0"/>
            <a:chExt cx="5753" cy="4312"/>
          </a:xfrm>
        </p:grpSpPr>
        <p:sp>
          <p:nvSpPr>
            <p:cNvPr id="829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53" cy="4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 useBgFill="1">
          <p:nvSpPr>
            <p:cNvPr id="82948" name="Rectangle 4"/>
            <p:cNvSpPr>
              <a:spLocks noChangeArrowheads="1"/>
            </p:cNvSpPr>
            <p:nvPr/>
          </p:nvSpPr>
          <p:spPr bwMode="auto">
            <a:xfrm>
              <a:off x="235" y="240"/>
              <a:ext cx="5518" cy="4072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rgbClr val="000000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4245" y="2592"/>
              <a:ext cx="1280" cy="1440"/>
              <a:chOff x="4245" y="2592"/>
              <a:chExt cx="1280" cy="1440"/>
            </a:xfrm>
          </p:grpSpPr>
          <p:sp>
            <p:nvSpPr>
              <p:cNvPr id="82950" name="Rectangle 6"/>
              <p:cNvSpPr>
                <a:spLocks noChangeArrowheads="1"/>
              </p:cNvSpPr>
              <p:nvPr/>
            </p:nvSpPr>
            <p:spPr bwMode="auto">
              <a:xfrm>
                <a:off x="5440" y="3936"/>
                <a:ext cx="85" cy="96"/>
              </a:xfrm>
              <a:prstGeom prst="rect">
                <a:avLst/>
              </a:prstGeom>
              <a:solidFill>
                <a:srgbClr val="FF00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1" name="Rectangle 7"/>
              <p:cNvSpPr>
                <a:spLocks noChangeArrowheads="1"/>
              </p:cNvSpPr>
              <p:nvPr/>
            </p:nvSpPr>
            <p:spPr bwMode="auto">
              <a:xfrm>
                <a:off x="5269" y="3936"/>
                <a:ext cx="86" cy="96"/>
              </a:xfrm>
              <a:prstGeom prst="rect">
                <a:avLst/>
              </a:prstGeom>
              <a:solidFill>
                <a:srgbClr val="FF66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2" name="Rectangle 8"/>
              <p:cNvSpPr>
                <a:spLocks noChangeArrowheads="1"/>
              </p:cNvSpPr>
              <p:nvPr/>
            </p:nvSpPr>
            <p:spPr bwMode="auto">
              <a:xfrm>
                <a:off x="5099" y="3936"/>
                <a:ext cx="85" cy="9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3" name="Rectangle 9"/>
              <p:cNvSpPr>
                <a:spLocks noChangeArrowheads="1"/>
              </p:cNvSpPr>
              <p:nvPr/>
            </p:nvSpPr>
            <p:spPr bwMode="auto">
              <a:xfrm>
                <a:off x="4928" y="3936"/>
                <a:ext cx="85" cy="96"/>
              </a:xfrm>
              <a:prstGeom prst="rect">
                <a:avLst/>
              </a:prstGeom>
              <a:solidFill>
                <a:srgbClr val="66FF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4" name="Rectangle 10"/>
              <p:cNvSpPr>
                <a:spLocks noChangeArrowheads="1"/>
              </p:cNvSpPr>
              <p:nvPr/>
            </p:nvSpPr>
            <p:spPr bwMode="auto">
              <a:xfrm>
                <a:off x="4757" y="3936"/>
                <a:ext cx="86" cy="96"/>
              </a:xfrm>
              <a:prstGeom prst="rect">
                <a:avLst/>
              </a:prstGeom>
              <a:solidFill>
                <a:srgbClr val="00FFCC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5" name="Rectangle 11"/>
              <p:cNvSpPr>
                <a:spLocks noChangeArrowheads="1"/>
              </p:cNvSpPr>
              <p:nvPr/>
            </p:nvSpPr>
            <p:spPr bwMode="auto">
              <a:xfrm>
                <a:off x="4587" y="3936"/>
                <a:ext cx="85" cy="96"/>
              </a:xfrm>
              <a:prstGeom prst="rect">
                <a:avLst/>
              </a:prstGeom>
              <a:solidFill>
                <a:srgbClr val="33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6" name="Rectangle 12"/>
              <p:cNvSpPr>
                <a:spLocks noChangeArrowheads="1"/>
              </p:cNvSpPr>
              <p:nvPr/>
            </p:nvSpPr>
            <p:spPr bwMode="auto">
              <a:xfrm>
                <a:off x="4416" y="3936"/>
                <a:ext cx="85" cy="96"/>
              </a:xfrm>
              <a:prstGeom prst="rect">
                <a:avLst/>
              </a:prstGeom>
              <a:solidFill>
                <a:srgbClr val="99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7" name="Rectangle 13"/>
              <p:cNvSpPr>
                <a:spLocks noChangeArrowheads="1"/>
              </p:cNvSpPr>
              <p:nvPr/>
            </p:nvSpPr>
            <p:spPr bwMode="auto">
              <a:xfrm>
                <a:off x="4245" y="3936"/>
                <a:ext cx="86" cy="96"/>
              </a:xfrm>
              <a:prstGeom prst="rect">
                <a:avLst/>
              </a:prstGeom>
              <a:solidFill>
                <a:srgbClr val="D6009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8" name="Rectangle 14"/>
              <p:cNvSpPr>
                <a:spLocks noChangeArrowheads="1"/>
              </p:cNvSpPr>
              <p:nvPr/>
            </p:nvSpPr>
            <p:spPr bwMode="auto">
              <a:xfrm>
                <a:off x="5440" y="3744"/>
                <a:ext cx="85" cy="96"/>
              </a:xfrm>
              <a:prstGeom prst="rect">
                <a:avLst/>
              </a:prstGeom>
              <a:solidFill>
                <a:srgbClr val="FF66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59" name="Rectangle 15"/>
              <p:cNvSpPr>
                <a:spLocks noChangeArrowheads="1"/>
              </p:cNvSpPr>
              <p:nvPr/>
            </p:nvSpPr>
            <p:spPr bwMode="auto">
              <a:xfrm>
                <a:off x="5440" y="3552"/>
                <a:ext cx="85" cy="9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60" name="Rectangle 16"/>
              <p:cNvSpPr>
                <a:spLocks noChangeArrowheads="1"/>
              </p:cNvSpPr>
              <p:nvPr/>
            </p:nvSpPr>
            <p:spPr bwMode="auto">
              <a:xfrm>
                <a:off x="5440" y="3360"/>
                <a:ext cx="85" cy="96"/>
              </a:xfrm>
              <a:prstGeom prst="rect">
                <a:avLst/>
              </a:prstGeom>
              <a:solidFill>
                <a:srgbClr val="66FF3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61" name="Rectangle 17"/>
              <p:cNvSpPr>
                <a:spLocks noChangeArrowheads="1"/>
              </p:cNvSpPr>
              <p:nvPr/>
            </p:nvSpPr>
            <p:spPr bwMode="auto">
              <a:xfrm>
                <a:off x="5440" y="3168"/>
                <a:ext cx="85" cy="96"/>
              </a:xfrm>
              <a:prstGeom prst="rect">
                <a:avLst/>
              </a:prstGeom>
              <a:solidFill>
                <a:srgbClr val="00FFCC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62" name="Rectangle 18"/>
              <p:cNvSpPr>
                <a:spLocks noChangeArrowheads="1"/>
              </p:cNvSpPr>
              <p:nvPr/>
            </p:nvSpPr>
            <p:spPr bwMode="auto">
              <a:xfrm>
                <a:off x="5440" y="2976"/>
                <a:ext cx="85" cy="96"/>
              </a:xfrm>
              <a:prstGeom prst="rect">
                <a:avLst/>
              </a:prstGeom>
              <a:solidFill>
                <a:srgbClr val="33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63" name="Rectangle 19"/>
              <p:cNvSpPr>
                <a:spLocks noChangeArrowheads="1"/>
              </p:cNvSpPr>
              <p:nvPr/>
            </p:nvSpPr>
            <p:spPr bwMode="auto">
              <a:xfrm>
                <a:off x="5440" y="2784"/>
                <a:ext cx="85" cy="96"/>
              </a:xfrm>
              <a:prstGeom prst="rect">
                <a:avLst/>
              </a:prstGeom>
              <a:solidFill>
                <a:srgbClr val="9933FF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2964" name="Rectangle 20"/>
              <p:cNvSpPr>
                <a:spLocks noChangeArrowheads="1"/>
              </p:cNvSpPr>
              <p:nvPr/>
            </p:nvSpPr>
            <p:spPr bwMode="auto">
              <a:xfrm>
                <a:off x="5440" y="2592"/>
                <a:ext cx="85" cy="96"/>
              </a:xfrm>
              <a:prstGeom prst="rect">
                <a:avLst/>
              </a:prstGeom>
              <a:solidFill>
                <a:srgbClr val="D60093"/>
              </a:solidFill>
              <a:ln w="9525">
                <a:noFill/>
                <a:miter lim="800000"/>
                <a:headEnd/>
                <a:tailEnd/>
              </a:ln>
              <a:effectLst>
                <a:outerShdw dist="53882" dir="2700000" algn="ctr" rotWithShape="0">
                  <a:srgbClr val="000000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829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829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29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C413BD87-9166-4388-8F2F-81BC55610BE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FF00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AFD00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5008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8901F3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14FFB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14FFB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14FFB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14FFB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14FFB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11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21.xml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16.xml"/><Relationship Id="rId18" Type="http://schemas.openxmlformats.org/officeDocument/2006/relationships/slide" Target="slide10.xml"/><Relationship Id="rId26" Type="http://schemas.openxmlformats.org/officeDocument/2006/relationships/image" Target="../media/image6.png"/><Relationship Id="rId3" Type="http://schemas.openxmlformats.org/officeDocument/2006/relationships/image" Target="../media/image3.png"/><Relationship Id="rId21" Type="http://schemas.openxmlformats.org/officeDocument/2006/relationships/slide" Target="slide20.xml"/><Relationship Id="rId7" Type="http://schemas.openxmlformats.org/officeDocument/2006/relationships/slide" Target="slide44.xml"/><Relationship Id="rId12" Type="http://schemas.openxmlformats.org/officeDocument/2006/relationships/slide" Target="slide26.xml"/><Relationship Id="rId17" Type="http://schemas.openxmlformats.org/officeDocument/2006/relationships/slide" Target="slide18.xml"/><Relationship Id="rId25" Type="http://schemas.openxmlformats.org/officeDocument/2006/relationships/slide" Target="slide22.xml"/><Relationship Id="rId2" Type="http://schemas.openxmlformats.org/officeDocument/2006/relationships/image" Target="../media/image2.png"/><Relationship Id="rId16" Type="http://schemas.openxmlformats.org/officeDocument/2006/relationships/slide" Target="slide28.xml"/><Relationship Id="rId20" Type="http://schemas.openxmlformats.org/officeDocument/2006/relationships/slide" Target="slide30.xml"/><Relationship Id="rId29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slide" Target="slide46.xml"/><Relationship Id="rId24" Type="http://schemas.openxmlformats.org/officeDocument/2006/relationships/slide" Target="slide32.xml"/><Relationship Id="rId5" Type="http://schemas.openxmlformats.org/officeDocument/2006/relationships/image" Target="../media/image5.png"/><Relationship Id="rId15" Type="http://schemas.openxmlformats.org/officeDocument/2006/relationships/slide" Target="slide48.xml"/><Relationship Id="rId23" Type="http://schemas.openxmlformats.org/officeDocument/2006/relationships/slide" Target="slide52.xml"/><Relationship Id="rId28" Type="http://schemas.openxmlformats.org/officeDocument/2006/relationships/slide" Target="slide36.xml"/><Relationship Id="rId10" Type="http://schemas.openxmlformats.org/officeDocument/2006/relationships/slide" Target="slide6.xml"/><Relationship Id="rId19" Type="http://schemas.openxmlformats.org/officeDocument/2006/relationships/slide" Target="slide50.xml"/><Relationship Id="rId31" Type="http://schemas.openxmlformats.org/officeDocument/2006/relationships/slide" Target="slide42.xml"/><Relationship Id="rId4" Type="http://schemas.openxmlformats.org/officeDocument/2006/relationships/image" Target="../media/image4.png"/><Relationship Id="rId9" Type="http://schemas.openxmlformats.org/officeDocument/2006/relationships/slide" Target="slide14.xml"/><Relationship Id="rId14" Type="http://schemas.openxmlformats.org/officeDocument/2006/relationships/slide" Target="slide8.xml"/><Relationship Id="rId22" Type="http://schemas.openxmlformats.org/officeDocument/2006/relationships/slide" Target="slide12.xml"/><Relationship Id="rId27" Type="http://schemas.openxmlformats.org/officeDocument/2006/relationships/slide" Target="slide34.xml"/><Relationship Id="rId30" Type="http://schemas.openxmlformats.org/officeDocument/2006/relationships/slide" Target="slide4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" Target="slide35.xm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itosis" TargetMode="External"/><Relationship Id="rId3" Type="http://schemas.openxmlformats.org/officeDocument/2006/relationships/slide" Target="slide3.xml"/><Relationship Id="rId7" Type="http://schemas.openxmlformats.org/officeDocument/2006/relationships/hyperlink" Target="http://en.wikipedia.org/wiki/Organism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Cell_(biology)" TargetMode="External"/><Relationship Id="rId5" Type="http://schemas.openxmlformats.org/officeDocument/2006/relationships/image" Target="../media/image8.png"/><Relationship Id="rId10" Type="http://schemas.openxmlformats.org/officeDocument/2006/relationships/hyperlink" Target="http://en.wikipedia.org/wiki/Cellular_differentiation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://en.wikipedia.org/wiki/Cell_division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39.xml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hyperlink" Target="http://en.wikipedia.org/wiki/Genetic_sequence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n.wikipedia.org/wiki/Gene" TargetMode="External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41.xml"/><Relationship Id="rId4" Type="http://schemas.openxmlformats.org/officeDocument/2006/relationships/slide" Target="slide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43.xml"/><Relationship Id="rId4" Type="http://schemas.openxmlformats.org/officeDocument/2006/relationships/slide" Target="slide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9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45.xml"/><Relationship Id="rId4" Type="http://schemas.openxmlformats.org/officeDocument/2006/relationships/slide" Target="slide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4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5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slide" Target="slide53.xml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2684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AU" sz="5400" b="1" dirty="0" smtClean="0"/>
              <a:t>Biology Jeopardy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95513" y="2492375"/>
            <a:ext cx="5753100" cy="1873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AU" sz="2800" b="1" dirty="0" smtClean="0"/>
              <a:t>Genetics, Mitosis and Meiosis</a:t>
            </a:r>
            <a:endParaRPr lang="en-AU" sz="2800" dirty="0" smtClean="0"/>
          </a:p>
        </p:txBody>
      </p:sp>
      <p:pic>
        <p:nvPicPr>
          <p:cNvPr id="2052" name="Picture 4" descr="j0431545[1]">
            <a:hlinkClick r:id="" action="ppaction://noaction">
              <a:snd r:embed="rId3" name="drumroll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581525"/>
            <a:ext cx="22860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772400" cy="3527425"/>
          </a:xfrm>
        </p:spPr>
        <p:txBody>
          <a:bodyPr/>
          <a:lstStyle/>
          <a:p>
            <a:pPr eaLnBrk="1" hangingPunct="1">
              <a:defRPr/>
            </a:pPr>
            <a:r>
              <a:rPr lang="en-AU" sz="3600" dirty="0" smtClean="0"/>
              <a:t>DNA molecules are made up of 3 parts; What are they?</a:t>
            </a:r>
          </a:p>
        </p:txBody>
      </p:sp>
      <p:grpSp>
        <p:nvGrpSpPr>
          <p:cNvPr id="12291" name="Group 6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12296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7" name="Text Box 8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grpSp>
        <p:nvGrpSpPr>
          <p:cNvPr id="12292" name="Group 10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12294" name="Picture 4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5" name="Text Box 9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pic>
        <p:nvPicPr>
          <p:cNvPr id="12293" name="Picture 11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3500438"/>
            <a:ext cx="7129462" cy="3024187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>
                <a:solidFill>
                  <a:schemeClr val="accent2"/>
                </a:solidFill>
              </a:rPr>
              <a:t>DNA is made of a sugar, phosphate and a nitrogenous base. Or it has a sugar-phosphate backbone and nucleotide bases.</a:t>
            </a:r>
          </a:p>
          <a:p>
            <a:pPr eaLnBrk="1" hangingPunct="1">
              <a:buFontTx/>
              <a:buNone/>
              <a:defRPr/>
            </a:pPr>
            <a:r>
              <a:rPr lang="en-AU" sz="2800" dirty="0" smtClean="0"/>
              <a:t> </a:t>
            </a: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13321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2" name="Text Box 5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grpSp>
        <p:nvGrpSpPr>
          <p:cNvPr id="13316" name="Group 6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13319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0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857250" y="1928813"/>
            <a:ext cx="839470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r>
              <a:rPr lang="en-A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DNA molecules are made up of 3 parts; What are they?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3318" name="Picture 1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349500"/>
            <a:ext cx="7772400" cy="36703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AU" sz="4400" dirty="0" smtClean="0"/>
              <a:t>Explain how the nucleotide of DNA are paired and how they are read and made into proteins.</a:t>
            </a:r>
          </a:p>
        </p:txBody>
      </p:sp>
      <p:grpSp>
        <p:nvGrpSpPr>
          <p:cNvPr id="14339" name="Group 9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1434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grpSp>
        <p:nvGrpSpPr>
          <p:cNvPr id="14340" name="Group 6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14342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Text Box 8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14341" name="Picture 10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3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15369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0" name="Text Box 5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15363" name="Group 6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15367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8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571500" y="2143125"/>
            <a:ext cx="7772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2800" dirty="0"/>
              <a:t>Explain how the nucleotide of DNA are paired and how they are read and made into proteins</a:t>
            </a:r>
            <a:endParaRPr lang="en-A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5365" name="Picture 1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571500" y="3571875"/>
            <a:ext cx="6737350" cy="27146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AU" sz="2000" dirty="0" smtClean="0"/>
              <a:t>   </a:t>
            </a:r>
            <a:r>
              <a:rPr lang="en-AU" sz="2800" dirty="0" smtClean="0"/>
              <a:t>The nucleotides on DNA are paired up A-T and C-G, these are later read during translation as a triplet or </a:t>
            </a:r>
            <a:r>
              <a:rPr lang="en-AU" sz="2800" dirty="0" err="1" smtClean="0"/>
              <a:t>codon</a:t>
            </a:r>
            <a:r>
              <a:rPr lang="en-AU" sz="2800" dirty="0" smtClean="0"/>
              <a:t>. Each triplet codes for an amino acid which when attached to other amino acids makes a protein.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5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16392" name="Picture 1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3" name="Text Box 17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pic>
        <p:nvPicPr>
          <p:cNvPr id="16387" name="Picture 18" descr="j043154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88" name="Group 21"/>
          <p:cNvGrpSpPr>
            <a:grpSpLocks/>
          </p:cNvGrpSpPr>
          <p:nvPr/>
        </p:nvGrpSpPr>
        <p:grpSpPr bwMode="auto">
          <a:xfrm>
            <a:off x="323850" y="404813"/>
            <a:ext cx="2592388" cy="1655762"/>
            <a:chOff x="2744" y="935"/>
            <a:chExt cx="816" cy="499"/>
          </a:xfrm>
        </p:grpSpPr>
        <p:pic>
          <p:nvPicPr>
            <p:cNvPr id="16390" name="Picture 22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Text Box 23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  <p:sp>
        <p:nvSpPr>
          <p:cNvPr id="43032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685800" y="3068638"/>
            <a:ext cx="7772400" cy="2951162"/>
          </a:xfrm>
        </p:spPr>
        <p:txBody>
          <a:bodyPr/>
          <a:lstStyle/>
          <a:p>
            <a:pPr eaLnBrk="1" hangingPunct="1">
              <a:defRPr/>
            </a:pPr>
            <a:r>
              <a:rPr lang="en-AU" b="1" dirty="0" smtClean="0"/>
              <a:t>What is mitosis and where does it takes place?</a:t>
            </a:r>
            <a:endParaRPr lang="en-A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17417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8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pic>
        <p:nvPicPr>
          <p:cNvPr id="17411" name="Picture 11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412" name="Group 15"/>
          <p:cNvGrpSpPr>
            <a:grpSpLocks/>
          </p:cNvGrpSpPr>
          <p:nvPr/>
        </p:nvGrpSpPr>
        <p:grpSpPr bwMode="auto">
          <a:xfrm>
            <a:off x="323850" y="404813"/>
            <a:ext cx="2592388" cy="1655762"/>
            <a:chOff x="2744" y="935"/>
            <a:chExt cx="816" cy="499"/>
          </a:xfrm>
        </p:grpSpPr>
        <p:pic>
          <p:nvPicPr>
            <p:cNvPr id="17415" name="Picture 16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6" name="Text Box 1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  <p:sp>
        <p:nvSpPr>
          <p:cNvPr id="71698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685800" y="3714750"/>
            <a:ext cx="7772400" cy="2305050"/>
          </a:xfrm>
        </p:spPr>
        <p:txBody>
          <a:bodyPr/>
          <a:lstStyle/>
          <a:p>
            <a:pPr eaLnBrk="1" hangingPunct="1">
              <a:defRPr/>
            </a:pPr>
            <a:r>
              <a:rPr lang="en-AU" b="1" dirty="0" smtClean="0"/>
              <a:t>Mitosis is a process of cell division that happens in all non-sex cells.</a:t>
            </a:r>
            <a:endParaRPr lang="en-AU" dirty="0" smtClean="0"/>
          </a:p>
        </p:txBody>
      </p:sp>
      <p:sp>
        <p:nvSpPr>
          <p:cNvPr id="17414" name="Rectangle 19"/>
          <p:cNvSpPr>
            <a:spLocks noChangeArrowheads="1"/>
          </p:cNvSpPr>
          <p:nvPr/>
        </p:nvSpPr>
        <p:spPr bwMode="auto">
          <a:xfrm>
            <a:off x="1000125" y="2000250"/>
            <a:ext cx="8143875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1" hangingPunct="1"/>
            <a:r>
              <a:rPr lang="en-AU" sz="3200" b="1"/>
              <a:t>What is mitosis and where does it takes place?</a:t>
            </a:r>
            <a:endParaRPr lang="en-A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18440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pic>
        <p:nvPicPr>
          <p:cNvPr id="18435" name="Picture 9" descr="j043154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772400" cy="35274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What happens to the DNA in the early stages of Mitosis?</a:t>
            </a:r>
          </a:p>
        </p:txBody>
      </p:sp>
      <p:grpSp>
        <p:nvGrpSpPr>
          <p:cNvPr id="18437" name="Group 12"/>
          <p:cNvGrpSpPr>
            <a:grpSpLocks/>
          </p:cNvGrpSpPr>
          <p:nvPr/>
        </p:nvGrpSpPr>
        <p:grpSpPr bwMode="auto">
          <a:xfrm>
            <a:off x="323850" y="404813"/>
            <a:ext cx="2592388" cy="1655762"/>
            <a:chOff x="2744" y="935"/>
            <a:chExt cx="816" cy="499"/>
          </a:xfrm>
        </p:grpSpPr>
        <p:pic>
          <p:nvPicPr>
            <p:cNvPr id="18438" name="Picture 13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9" name="Text Box 14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19465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6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pic>
        <p:nvPicPr>
          <p:cNvPr id="19459" name="Picture 9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0" name="Group 13"/>
          <p:cNvGrpSpPr>
            <a:grpSpLocks/>
          </p:cNvGrpSpPr>
          <p:nvPr/>
        </p:nvGrpSpPr>
        <p:grpSpPr bwMode="auto">
          <a:xfrm>
            <a:off x="323850" y="404813"/>
            <a:ext cx="2592388" cy="1655762"/>
            <a:chOff x="2744" y="935"/>
            <a:chExt cx="816" cy="499"/>
          </a:xfrm>
        </p:grpSpPr>
        <p:pic>
          <p:nvPicPr>
            <p:cNvPr id="19463" name="Picture 14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64" name="Text Box 1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  <p:sp>
        <p:nvSpPr>
          <p:cNvPr id="72720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685800" y="3857625"/>
            <a:ext cx="7772400" cy="2162175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/>
              <a:t>The DNA is replicated.</a:t>
            </a:r>
          </a:p>
        </p:txBody>
      </p:sp>
      <p:sp>
        <p:nvSpPr>
          <p:cNvPr id="19462" name="Rectangle 17"/>
          <p:cNvSpPr>
            <a:spLocks noChangeArrowheads="1"/>
          </p:cNvSpPr>
          <p:nvPr/>
        </p:nvSpPr>
        <p:spPr bwMode="auto">
          <a:xfrm>
            <a:off x="642938" y="2071688"/>
            <a:ext cx="8143875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1" hangingPunct="1"/>
            <a:r>
              <a:rPr lang="en-US" sz="2800"/>
              <a:t>What happens to the DNA in the early stages of Mitosis?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76475"/>
            <a:ext cx="7772400" cy="3743325"/>
          </a:xfrm>
        </p:spPr>
        <p:txBody>
          <a:bodyPr/>
          <a:lstStyle/>
          <a:p>
            <a:pPr eaLnBrk="1" hangingPunct="1">
              <a:defRPr/>
            </a:pPr>
            <a:r>
              <a:rPr lang="en-AU" sz="4800" dirty="0" smtClean="0"/>
              <a:t>How many daughter cells are produced at the end of one mitosis division?</a:t>
            </a:r>
          </a:p>
        </p:txBody>
      </p:sp>
      <p:grpSp>
        <p:nvGrpSpPr>
          <p:cNvPr id="20483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20488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9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pic>
        <p:nvPicPr>
          <p:cNvPr id="20484" name="Picture 9" descr="j043154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5" name="Group 10"/>
          <p:cNvGrpSpPr>
            <a:grpSpLocks/>
          </p:cNvGrpSpPr>
          <p:nvPr/>
        </p:nvGrpSpPr>
        <p:grpSpPr bwMode="auto">
          <a:xfrm>
            <a:off x="323850" y="404813"/>
            <a:ext cx="2592388" cy="1655762"/>
            <a:chOff x="2744" y="935"/>
            <a:chExt cx="816" cy="499"/>
          </a:xfrm>
        </p:grpSpPr>
        <p:pic>
          <p:nvPicPr>
            <p:cNvPr id="20486" name="Picture 11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87" name="Text Box 12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1850" y="2060575"/>
            <a:ext cx="7772400" cy="1008063"/>
          </a:xfrm>
        </p:spPr>
        <p:txBody>
          <a:bodyPr/>
          <a:lstStyle/>
          <a:p>
            <a:pPr eaLnBrk="1" hangingPunct="1">
              <a:defRPr/>
            </a:pPr>
            <a:r>
              <a:rPr lang="en-AU" sz="3600" dirty="0" smtClean="0"/>
              <a:t>How many daughter cells are produced at the end of one mitosis division?</a:t>
            </a:r>
          </a:p>
        </p:txBody>
      </p:sp>
      <p:grpSp>
        <p:nvGrpSpPr>
          <p:cNvPr id="21507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21513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4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pic>
        <p:nvPicPr>
          <p:cNvPr id="21508" name="Picture 9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323850" y="3786188"/>
            <a:ext cx="7272338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There are 2 identical daughter cells produced at the end of a mitotic division.</a:t>
            </a:r>
          </a:p>
        </p:txBody>
      </p:sp>
      <p:grpSp>
        <p:nvGrpSpPr>
          <p:cNvPr id="21510" name="Group 11"/>
          <p:cNvGrpSpPr>
            <a:grpSpLocks/>
          </p:cNvGrpSpPr>
          <p:nvPr/>
        </p:nvGrpSpPr>
        <p:grpSpPr bwMode="auto">
          <a:xfrm>
            <a:off x="323850" y="404813"/>
            <a:ext cx="2592388" cy="1655762"/>
            <a:chOff x="2744" y="935"/>
            <a:chExt cx="816" cy="499"/>
          </a:xfrm>
        </p:grpSpPr>
        <p:pic>
          <p:nvPicPr>
            <p:cNvPr id="21511" name="Picture 12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2" name="Text Box 13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2684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AU" sz="5400" b="1" smtClean="0"/>
              <a:t>The Rules: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2636838"/>
            <a:ext cx="7632700" cy="252095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AU" sz="1600" b="1" smtClean="0"/>
              <a:t> Each team </a:t>
            </a:r>
            <a:r>
              <a:rPr lang="en-AU" sz="1600" smtClean="0"/>
              <a:t>gets to select a Question of their Choice.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en-AU" sz="1600" smtClean="0"/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AU" sz="1600" b="1" smtClean="0"/>
              <a:t> ALL </a:t>
            </a:r>
            <a:r>
              <a:rPr lang="en-AU" sz="1600" smtClean="0"/>
              <a:t>teams can contest for the points.</a:t>
            </a:r>
          </a:p>
          <a:p>
            <a:pPr marL="457200" lvl="1" indent="0" eaLnBrk="1" hangingPunct="1">
              <a:lnSpc>
                <a:spcPct val="80000"/>
              </a:lnSpc>
              <a:defRPr/>
            </a:pPr>
            <a:r>
              <a:rPr lang="en-AU" sz="1600" b="1" smtClean="0"/>
              <a:t> If Correct</a:t>
            </a:r>
            <a:r>
              <a:rPr lang="en-AU" sz="1600" smtClean="0"/>
              <a:t> = Allocated Points</a:t>
            </a:r>
          </a:p>
          <a:p>
            <a:pPr marL="457200" lvl="1" indent="0" eaLnBrk="1" hangingPunct="1">
              <a:lnSpc>
                <a:spcPct val="80000"/>
              </a:lnSpc>
              <a:defRPr/>
            </a:pPr>
            <a:r>
              <a:rPr lang="en-AU" sz="1600" b="1" smtClean="0"/>
              <a:t> If Incorrect</a:t>
            </a:r>
            <a:r>
              <a:rPr lang="en-AU" sz="1600" smtClean="0"/>
              <a:t> = Loss of Allocated Points off Total Score </a:t>
            </a:r>
            <a:r>
              <a:rPr lang="en-AU" sz="1600" b="1" smtClean="0"/>
              <a:t>and</a:t>
            </a:r>
            <a:r>
              <a:rPr lang="en-AU" sz="1600" smtClean="0"/>
              <a:t> the next team gets a chance at the question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en-AU" sz="1600" b="1" smtClean="0"/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AU" sz="1600" b="1" smtClean="0"/>
              <a:t> 1 minute limit </a:t>
            </a:r>
            <a:r>
              <a:rPr lang="en-AU" sz="1600" smtClean="0"/>
              <a:t>per question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en-AU" sz="1600" smtClean="0"/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en-AU" sz="1600" smtClean="0"/>
              <a:t> You </a:t>
            </a:r>
            <a:r>
              <a:rPr lang="en-AU" sz="1600" b="1" smtClean="0"/>
              <a:t>must</a:t>
            </a:r>
            <a:r>
              <a:rPr lang="en-AU" sz="1600" smtClean="0"/>
              <a:t> have a score of </a:t>
            </a:r>
            <a:r>
              <a:rPr lang="en-AU" sz="1600" b="1" smtClean="0"/>
              <a:t>600</a:t>
            </a:r>
            <a:r>
              <a:rPr lang="en-AU" sz="1600" smtClean="0"/>
              <a:t> before you can contest a 500 point question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3"/>
          <p:cNvGrpSpPr>
            <a:grpSpLocks/>
          </p:cNvGrpSpPr>
          <p:nvPr/>
        </p:nvGrpSpPr>
        <p:grpSpPr bwMode="auto">
          <a:xfrm>
            <a:off x="395288" y="404813"/>
            <a:ext cx="2592387" cy="1655762"/>
            <a:chOff x="2744" y="935"/>
            <a:chExt cx="816" cy="499"/>
          </a:xfrm>
        </p:grpSpPr>
        <p:pic>
          <p:nvPicPr>
            <p:cNvPr id="22536" name="Picture 4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7" name="Text Box 5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  <p:grpSp>
        <p:nvGrpSpPr>
          <p:cNvPr id="22531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22534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5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pic>
        <p:nvPicPr>
          <p:cNvPr id="22532" name="Picture 9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2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Why is mitosis the best sort of division to take place in non-sex cells? give an example of when mitosis occurs.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3"/>
          <p:cNvGrpSpPr>
            <a:grpSpLocks/>
          </p:cNvGrpSpPr>
          <p:nvPr/>
        </p:nvGrpSpPr>
        <p:grpSpPr bwMode="auto">
          <a:xfrm>
            <a:off x="395288" y="404813"/>
            <a:ext cx="2592387" cy="1655762"/>
            <a:chOff x="2744" y="935"/>
            <a:chExt cx="816" cy="499"/>
          </a:xfrm>
        </p:grpSpPr>
        <p:pic>
          <p:nvPicPr>
            <p:cNvPr id="23562" name="Picture 4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3" name="Text Box 5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  <p:grpSp>
        <p:nvGrpSpPr>
          <p:cNvPr id="23555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23560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1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sp>
        <p:nvSpPr>
          <p:cNvPr id="75786" name="Rectangle 10"/>
          <p:cNvSpPr>
            <a:spLocks noChangeArrowheads="1"/>
          </p:cNvSpPr>
          <p:nvPr/>
        </p:nvSpPr>
        <p:spPr bwMode="auto">
          <a:xfrm>
            <a:off x="900113" y="3716338"/>
            <a:ext cx="77755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5791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714375" y="1857375"/>
            <a:ext cx="7772400" cy="50006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Why is mitosis the best sort of division to take place in non-sex cells? give an example of when mitosis occurs.</a:t>
            </a:r>
          </a:p>
          <a:p>
            <a:pPr eaLnBrk="1" hangingPunct="1">
              <a:defRPr/>
            </a:pPr>
            <a:endParaRPr lang="en-US" sz="1400" dirty="0" smtClean="0"/>
          </a:p>
          <a:p>
            <a:pPr eaLnBrk="1" hangingPunct="1">
              <a:buFontTx/>
              <a:buNone/>
              <a:defRPr/>
            </a:pPr>
            <a:r>
              <a:rPr lang="en-US" sz="2800" dirty="0" smtClean="0"/>
              <a:t>Non sex cells need to be identical to each other, they are used for growth or replacement during injury or cell death, etc.</a:t>
            </a:r>
          </a:p>
        </p:txBody>
      </p:sp>
      <p:sp>
        <p:nvSpPr>
          <p:cNvPr id="75792" name="Rectangle 16"/>
          <p:cNvSpPr>
            <a:spLocks noChangeArrowheads="1"/>
          </p:cNvSpPr>
          <p:nvPr/>
        </p:nvSpPr>
        <p:spPr bwMode="auto">
          <a:xfrm>
            <a:off x="642938" y="4572000"/>
            <a:ext cx="77724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9" name="Picture 17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3"/>
          <p:cNvGrpSpPr>
            <a:grpSpLocks/>
          </p:cNvGrpSpPr>
          <p:nvPr/>
        </p:nvGrpSpPr>
        <p:grpSpPr bwMode="auto">
          <a:xfrm>
            <a:off x="395288" y="404813"/>
            <a:ext cx="2592387" cy="1655762"/>
            <a:chOff x="2744" y="935"/>
            <a:chExt cx="816" cy="499"/>
          </a:xfrm>
        </p:grpSpPr>
        <p:pic>
          <p:nvPicPr>
            <p:cNvPr id="2458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5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Mitosis</a:t>
              </a:r>
            </a:p>
          </p:txBody>
        </p:sp>
      </p:grpSp>
      <p:grpSp>
        <p:nvGrpSpPr>
          <p:cNvPr id="24579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24582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83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24580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85800" y="2781300"/>
            <a:ext cx="7772400" cy="32385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List the stages of Mitosis in order and briefly describe what is happening in each.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3"/>
          <p:cNvGrpSpPr>
            <a:grpSpLocks/>
          </p:cNvGrpSpPr>
          <p:nvPr/>
        </p:nvGrpSpPr>
        <p:grpSpPr bwMode="auto">
          <a:xfrm>
            <a:off x="395288" y="404813"/>
            <a:ext cx="2592387" cy="1655762"/>
            <a:chOff x="2744" y="935"/>
            <a:chExt cx="816" cy="499"/>
          </a:xfrm>
        </p:grpSpPr>
        <p:pic>
          <p:nvPicPr>
            <p:cNvPr id="25610" name="Picture 4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4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1" name="Text Box 5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834" y="981"/>
              <a:ext cx="726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Debtors &amp;</a:t>
              </a:r>
            </a:p>
            <a:p>
              <a:pPr eaLnBrk="1" hangingPunct="1">
                <a:spcBef>
                  <a:spcPct val="5000"/>
                </a:spcBef>
              </a:pPr>
              <a:r>
                <a:rPr lang="en-AU" sz="3200" b="1">
                  <a:latin typeface="Times New Roman" pitchFamily="18" charset="0"/>
                </a:rPr>
                <a:t>Creditors</a:t>
              </a:r>
            </a:p>
          </p:txBody>
        </p:sp>
      </p:grpSp>
      <p:grpSp>
        <p:nvGrpSpPr>
          <p:cNvPr id="25603" name="Group 6"/>
          <p:cNvGrpSpPr>
            <a:grpSpLocks/>
          </p:cNvGrpSpPr>
          <p:nvPr/>
        </p:nvGrpSpPr>
        <p:grpSpPr bwMode="auto">
          <a:xfrm>
            <a:off x="7345363" y="333375"/>
            <a:ext cx="1763712" cy="1008063"/>
            <a:chOff x="2744" y="1525"/>
            <a:chExt cx="771" cy="499"/>
          </a:xfrm>
        </p:grpSpPr>
        <p:pic>
          <p:nvPicPr>
            <p:cNvPr id="25608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4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9" name="Text Box 8"/>
            <p:cNvSpPr txBox="1">
              <a:spLocks noChangeArrowheads="1"/>
            </p:cNvSpPr>
            <p:nvPr/>
          </p:nvSpPr>
          <p:spPr bwMode="auto">
            <a:xfrm>
              <a:off x="2925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25604" name="Picture 9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772400" cy="35274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err="1" smtClean="0"/>
              <a:t>Interphase</a:t>
            </a:r>
            <a:r>
              <a:rPr lang="en-US" dirty="0" smtClean="0"/>
              <a:t>- Chromosomes Replicated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Prophase- Double stranded Chromosomes are visible.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Metaphase- Chromosomes line up.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Anaphase- </a:t>
            </a:r>
            <a:r>
              <a:rPr lang="en-US" dirty="0" err="1" smtClean="0"/>
              <a:t>Chromotids</a:t>
            </a:r>
            <a:r>
              <a:rPr lang="en-US" dirty="0" smtClean="0"/>
              <a:t> separate to opposite ends of cell.</a:t>
            </a:r>
          </a:p>
          <a:p>
            <a:pPr eaLnBrk="1" hangingPunct="1">
              <a:buFontTx/>
              <a:buNone/>
              <a:defRPr/>
            </a:pPr>
            <a:r>
              <a:rPr lang="en-US" dirty="0" err="1" smtClean="0"/>
              <a:t>Telophase</a:t>
            </a:r>
            <a:r>
              <a:rPr lang="en-US" dirty="0" smtClean="0"/>
              <a:t>- 2 new cells are formed.</a:t>
            </a:r>
          </a:p>
          <a:p>
            <a:pPr marL="514350" indent="-514350" eaLnBrk="1" hangingPunct="1">
              <a:buFontTx/>
              <a:buAutoNum type="arabicPeriod"/>
              <a:defRPr/>
            </a:pPr>
            <a:endParaRPr lang="en-US" dirty="0" smtClean="0"/>
          </a:p>
          <a:p>
            <a:pPr marL="514350" indent="-514350" eaLnBrk="1" hangingPunct="1">
              <a:buFontTx/>
              <a:buAutoNum type="arabicPeriod"/>
              <a:defRPr/>
            </a:pPr>
            <a:endParaRPr lang="en-US" dirty="0" smtClean="0"/>
          </a:p>
        </p:txBody>
      </p:sp>
      <p:sp>
        <p:nvSpPr>
          <p:cNvPr id="25606" name="Rectangle 16"/>
          <p:cNvSpPr>
            <a:spLocks noChangeArrowheads="1"/>
          </p:cNvSpPr>
          <p:nvPr/>
        </p:nvSpPr>
        <p:spPr bwMode="auto">
          <a:xfrm>
            <a:off x="3132138" y="1196975"/>
            <a:ext cx="4824412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endParaRPr lang="en-US" b="1"/>
          </a:p>
        </p:txBody>
      </p:sp>
      <p:sp>
        <p:nvSpPr>
          <p:cNvPr id="25607" name="TextBox 10"/>
          <p:cNvSpPr txBox="1">
            <a:spLocks noChangeArrowheads="1"/>
          </p:cNvSpPr>
          <p:nvPr/>
        </p:nvSpPr>
        <p:spPr bwMode="auto">
          <a:xfrm>
            <a:off x="2928938" y="1214438"/>
            <a:ext cx="62150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List the stages of Mitosis in order and briefly describe what is happening in each.</a:t>
            </a:r>
          </a:p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276475"/>
            <a:ext cx="6335712" cy="3673475"/>
          </a:xfrm>
        </p:spPr>
        <p:txBody>
          <a:bodyPr/>
          <a:lstStyle/>
          <a:p>
            <a:pPr eaLnBrk="1" hangingPunct="1">
              <a:defRPr/>
            </a:pPr>
            <a:r>
              <a:rPr lang="en-AU" sz="4400" dirty="0" smtClean="0"/>
              <a:t>In which cells does Meiosis take place?</a:t>
            </a:r>
          </a:p>
        </p:txBody>
      </p:sp>
      <p:grpSp>
        <p:nvGrpSpPr>
          <p:cNvPr id="26627" name="Group 7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26632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26628" name="Group 13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26630" name="Picture 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1" name="Text Box 15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pic>
        <p:nvPicPr>
          <p:cNvPr id="26629" name="Picture 16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1563" y="1928813"/>
            <a:ext cx="7962900" cy="1284287"/>
          </a:xfrm>
        </p:spPr>
        <p:txBody>
          <a:bodyPr/>
          <a:lstStyle/>
          <a:p>
            <a:pPr eaLnBrk="1" hangingPunct="1">
              <a:defRPr/>
            </a:pPr>
            <a:r>
              <a:rPr lang="en-AU" sz="4400" dirty="0" smtClean="0">
                <a:solidFill>
                  <a:srgbClr val="FFFFFF"/>
                </a:solidFill>
              </a:rPr>
              <a:t>In which cells does Meiosis take place?</a:t>
            </a: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2765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8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27652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27655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pic>
        <p:nvPicPr>
          <p:cNvPr id="27653" name="Picture 1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9" name="Rectangle 11"/>
          <p:cNvSpPr>
            <a:spLocks noChangeArrowheads="1"/>
          </p:cNvSpPr>
          <p:nvPr/>
        </p:nvSpPr>
        <p:spPr bwMode="auto">
          <a:xfrm>
            <a:off x="611188" y="3571875"/>
            <a:ext cx="6767512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 gametes, sex cells.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76475"/>
            <a:ext cx="7772400" cy="2520950"/>
          </a:xfrm>
        </p:spPr>
        <p:txBody>
          <a:bodyPr/>
          <a:lstStyle/>
          <a:p>
            <a:pPr eaLnBrk="1" hangingPunct="1">
              <a:defRPr/>
            </a:pPr>
            <a:r>
              <a:rPr lang="en-AU" sz="4000" dirty="0" smtClean="0"/>
              <a:t>How many cells are produced at the end of a meiosis division?</a:t>
            </a:r>
          </a:p>
        </p:txBody>
      </p:sp>
      <p:grpSp>
        <p:nvGrpSpPr>
          <p:cNvPr id="28675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28680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1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28676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28678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79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pic>
        <p:nvPicPr>
          <p:cNvPr id="28677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916238" y="1557338"/>
            <a:ext cx="6118225" cy="1727200"/>
          </a:xfrm>
        </p:spPr>
        <p:txBody>
          <a:bodyPr/>
          <a:lstStyle/>
          <a:p>
            <a:pPr eaLnBrk="1" hangingPunct="1">
              <a:defRPr/>
            </a:pPr>
            <a:r>
              <a:rPr lang="en-AU" sz="2800" dirty="0" smtClean="0"/>
              <a:t>How many cells are produced at the end of a meiosis division?</a:t>
            </a:r>
          </a:p>
        </p:txBody>
      </p:sp>
      <p:grpSp>
        <p:nvGrpSpPr>
          <p:cNvPr id="29699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2970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6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29700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29703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4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pic>
        <p:nvPicPr>
          <p:cNvPr id="29701" name="Picture 9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2" name="Rectangle 10"/>
          <p:cNvSpPr>
            <a:spLocks noChangeArrowheads="1"/>
          </p:cNvSpPr>
          <p:nvPr/>
        </p:nvSpPr>
        <p:spPr bwMode="auto">
          <a:xfrm>
            <a:off x="468313" y="3284538"/>
            <a:ext cx="66960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4 Cells that are not identical to the parent cells.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65363"/>
            <a:ext cx="7772400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AU" sz="4000" dirty="0" smtClean="0"/>
              <a:t>Why is meiosis better than mitosis in sex cell division and later in the formation offspring?</a:t>
            </a:r>
          </a:p>
        </p:txBody>
      </p:sp>
      <p:grpSp>
        <p:nvGrpSpPr>
          <p:cNvPr id="30723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3072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9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30724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0726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7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pic>
        <p:nvPicPr>
          <p:cNvPr id="30725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00188" y="2071688"/>
            <a:ext cx="6962775" cy="1365250"/>
          </a:xfrm>
        </p:spPr>
        <p:txBody>
          <a:bodyPr/>
          <a:lstStyle/>
          <a:p>
            <a:pPr eaLnBrk="1" hangingPunct="1">
              <a:defRPr/>
            </a:pPr>
            <a:r>
              <a:rPr lang="en-AU" sz="2400" dirty="0" smtClean="0"/>
              <a:t>Why is meiosis better than mitosis in sex cell division and later in the formation offspring?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31753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4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31748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1751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pic>
        <p:nvPicPr>
          <p:cNvPr id="31749" name="Picture 9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6" name="Rectangle 10"/>
          <p:cNvSpPr>
            <a:spLocks noChangeArrowheads="1"/>
          </p:cNvSpPr>
          <p:nvPr/>
        </p:nvSpPr>
        <p:spPr bwMode="auto">
          <a:xfrm>
            <a:off x="900113" y="3284538"/>
            <a:ext cx="48958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The offspring will have genetic information from both parents and when the sex cells combine the final zygote will contain the correct number of chromosomes.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5149850"/>
            <a:ext cx="129698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4284663"/>
            <a:ext cx="12969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828675"/>
            <a:ext cx="129698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704975"/>
            <a:ext cx="1296988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2557463"/>
            <a:ext cx="12969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3433763"/>
            <a:ext cx="12969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5156200"/>
            <a:ext cx="1295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4291013"/>
            <a:ext cx="1295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857250"/>
            <a:ext cx="1295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2713" y="1725613"/>
            <a:ext cx="1295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2563813"/>
            <a:ext cx="1295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2713" y="3427413"/>
            <a:ext cx="1295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5156200"/>
            <a:ext cx="12954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5863" y="5145088"/>
            <a:ext cx="129698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6" name="Picture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835025"/>
            <a:ext cx="12954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7" name="Picture 3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1698625"/>
            <a:ext cx="12954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8" name="Picture 3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2563813"/>
            <a:ext cx="12954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3427413"/>
            <a:ext cx="12954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0" name="Picture 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4291013"/>
            <a:ext cx="12954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5863" y="830263"/>
            <a:ext cx="129698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2" name="Picture 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5863" y="1687513"/>
            <a:ext cx="1296987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5863" y="2552700"/>
            <a:ext cx="1296987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5863" y="3422650"/>
            <a:ext cx="1296987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5" name="Picture 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5863" y="4286250"/>
            <a:ext cx="1296987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6" name="Text Box 6"/>
          <p:cNvSpPr txBox="1">
            <a:spLocks noChangeArrowheads="1"/>
          </p:cNvSpPr>
          <p:nvPr/>
        </p:nvSpPr>
        <p:spPr bwMode="auto">
          <a:xfrm>
            <a:off x="1330325" y="177323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6" action="ppaction://hlinksldjump"/>
              </a:rPr>
              <a:t>100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47" name="Text Box 52"/>
          <p:cNvSpPr txBox="1">
            <a:spLocks noChangeArrowheads="1"/>
          </p:cNvSpPr>
          <p:nvPr/>
        </p:nvSpPr>
        <p:spPr bwMode="auto">
          <a:xfrm>
            <a:off x="6948488" y="177165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7" action="ppaction://hlinksldjump"/>
              </a:rPr>
              <a:t>100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48" name="Text Box 53"/>
          <p:cNvSpPr txBox="1">
            <a:spLocks noChangeArrowheads="1"/>
          </p:cNvSpPr>
          <p:nvPr/>
        </p:nvSpPr>
        <p:spPr bwMode="auto">
          <a:xfrm>
            <a:off x="4140200" y="17780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8" action="ppaction://hlinksldjump"/>
              </a:rPr>
              <a:t>100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49" name="Text Box 55"/>
          <p:cNvSpPr txBox="1">
            <a:spLocks noChangeArrowheads="1"/>
          </p:cNvSpPr>
          <p:nvPr/>
        </p:nvSpPr>
        <p:spPr bwMode="auto">
          <a:xfrm>
            <a:off x="2698750" y="17780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9" action="ppaction://hlinksldjump"/>
              </a:rPr>
              <a:t>100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0" name="Text Box 57"/>
          <p:cNvSpPr txBox="1">
            <a:spLocks noChangeArrowheads="1"/>
          </p:cNvSpPr>
          <p:nvPr/>
        </p:nvSpPr>
        <p:spPr bwMode="auto">
          <a:xfrm>
            <a:off x="1330325" y="263683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0" action="ppaction://hlinksldjump"/>
              </a:rPr>
              <a:t>200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1" name="Text Box 58"/>
          <p:cNvSpPr txBox="1">
            <a:spLocks noChangeArrowheads="1"/>
          </p:cNvSpPr>
          <p:nvPr/>
        </p:nvSpPr>
        <p:spPr bwMode="auto">
          <a:xfrm>
            <a:off x="6948488" y="263525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1" action="ppaction://hlinksldjump"/>
              </a:rPr>
              <a:t>200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2" name="Text Box 59"/>
          <p:cNvSpPr txBox="1">
            <a:spLocks noChangeArrowheads="1"/>
          </p:cNvSpPr>
          <p:nvPr/>
        </p:nvSpPr>
        <p:spPr bwMode="auto">
          <a:xfrm>
            <a:off x="4140200" y="26416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2" action="ppaction://hlinksldjump"/>
              </a:rPr>
              <a:t>200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3" name="Text Box 61"/>
          <p:cNvSpPr txBox="1">
            <a:spLocks noChangeArrowheads="1"/>
          </p:cNvSpPr>
          <p:nvPr/>
        </p:nvSpPr>
        <p:spPr bwMode="auto">
          <a:xfrm>
            <a:off x="2698750" y="26416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3" action="ppaction://hlinksldjump"/>
              </a:rPr>
              <a:t>200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4" name="Text Box 63"/>
          <p:cNvSpPr txBox="1">
            <a:spLocks noChangeArrowheads="1"/>
          </p:cNvSpPr>
          <p:nvPr/>
        </p:nvSpPr>
        <p:spPr bwMode="auto">
          <a:xfrm>
            <a:off x="1330325" y="3502025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4" action="ppaction://hlinksldjump"/>
              </a:rPr>
              <a:t>300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5" name="Text Box 64"/>
          <p:cNvSpPr txBox="1">
            <a:spLocks noChangeArrowheads="1"/>
          </p:cNvSpPr>
          <p:nvPr/>
        </p:nvSpPr>
        <p:spPr bwMode="auto">
          <a:xfrm>
            <a:off x="6948488" y="3500438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5" action="ppaction://hlinksldjump"/>
              </a:rPr>
              <a:t>300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6" name="Text Box 65"/>
          <p:cNvSpPr txBox="1">
            <a:spLocks noChangeArrowheads="1"/>
          </p:cNvSpPr>
          <p:nvPr/>
        </p:nvSpPr>
        <p:spPr bwMode="auto">
          <a:xfrm>
            <a:off x="4140200" y="350678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6" action="ppaction://hlinksldjump"/>
              </a:rPr>
              <a:t>300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7" name="Text Box 67"/>
          <p:cNvSpPr txBox="1">
            <a:spLocks noChangeArrowheads="1"/>
          </p:cNvSpPr>
          <p:nvPr/>
        </p:nvSpPr>
        <p:spPr bwMode="auto">
          <a:xfrm>
            <a:off x="2698750" y="350678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7" action="ppaction://hlinksldjump"/>
              </a:rPr>
              <a:t>300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8" name="Text Box 69"/>
          <p:cNvSpPr txBox="1">
            <a:spLocks noChangeArrowheads="1"/>
          </p:cNvSpPr>
          <p:nvPr/>
        </p:nvSpPr>
        <p:spPr bwMode="auto">
          <a:xfrm>
            <a:off x="1330325" y="4365625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8" action="ppaction://hlinksldjump"/>
              </a:rPr>
              <a:t>400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59" name="Text Box 70"/>
          <p:cNvSpPr txBox="1">
            <a:spLocks noChangeArrowheads="1"/>
          </p:cNvSpPr>
          <p:nvPr/>
        </p:nvSpPr>
        <p:spPr bwMode="auto">
          <a:xfrm>
            <a:off x="6948488" y="4364038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19" action="ppaction://hlinksldjump"/>
              </a:rPr>
              <a:t>400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0" name="Text Box 71"/>
          <p:cNvSpPr txBox="1">
            <a:spLocks noChangeArrowheads="1"/>
          </p:cNvSpPr>
          <p:nvPr/>
        </p:nvSpPr>
        <p:spPr bwMode="auto">
          <a:xfrm>
            <a:off x="4140200" y="437038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0" action="ppaction://hlinksldjump"/>
              </a:rPr>
              <a:t>400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1" name="Text Box 73"/>
          <p:cNvSpPr txBox="1">
            <a:spLocks noChangeArrowheads="1"/>
          </p:cNvSpPr>
          <p:nvPr/>
        </p:nvSpPr>
        <p:spPr bwMode="auto">
          <a:xfrm>
            <a:off x="2698750" y="437038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1" action="ppaction://hlinksldjump"/>
              </a:rPr>
              <a:t>400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2" name="Text Box 75"/>
          <p:cNvSpPr txBox="1">
            <a:spLocks noChangeArrowheads="1"/>
          </p:cNvSpPr>
          <p:nvPr/>
        </p:nvSpPr>
        <p:spPr bwMode="auto">
          <a:xfrm>
            <a:off x="1330325" y="5157788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2" action="ppaction://hlinksldjump"/>
              </a:rPr>
              <a:t>500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3" name="Text Box 76"/>
          <p:cNvSpPr txBox="1">
            <a:spLocks noChangeArrowheads="1"/>
          </p:cNvSpPr>
          <p:nvPr/>
        </p:nvSpPr>
        <p:spPr bwMode="auto">
          <a:xfrm>
            <a:off x="6948488" y="515620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3" action="ppaction://hlinksldjump"/>
              </a:rPr>
              <a:t>500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4" name="Text Box 77"/>
          <p:cNvSpPr txBox="1">
            <a:spLocks noChangeArrowheads="1"/>
          </p:cNvSpPr>
          <p:nvPr/>
        </p:nvSpPr>
        <p:spPr bwMode="auto">
          <a:xfrm>
            <a:off x="4140200" y="516255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4" action="ppaction://hlinksldjump"/>
              </a:rPr>
              <a:t>500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5" name="Text Box 79"/>
          <p:cNvSpPr txBox="1">
            <a:spLocks noChangeArrowheads="1"/>
          </p:cNvSpPr>
          <p:nvPr/>
        </p:nvSpPr>
        <p:spPr bwMode="auto">
          <a:xfrm>
            <a:off x="2698750" y="516255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5" action="ppaction://hlinksldjump"/>
              </a:rPr>
              <a:t>500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66" name="Text Box 82"/>
          <p:cNvSpPr txBox="1">
            <a:spLocks noChangeArrowheads="1"/>
          </p:cNvSpPr>
          <p:nvPr/>
        </p:nvSpPr>
        <p:spPr bwMode="auto">
          <a:xfrm>
            <a:off x="1330325" y="909638"/>
            <a:ext cx="1008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b="1">
                <a:latin typeface="Times New Roman" pitchFamily="18" charset="0"/>
              </a:rPr>
              <a:t>DNA</a:t>
            </a:r>
          </a:p>
        </p:txBody>
      </p:sp>
      <p:sp>
        <p:nvSpPr>
          <p:cNvPr id="5167" name="Text Box 84"/>
          <p:cNvSpPr txBox="1">
            <a:spLocks noChangeArrowheads="1"/>
          </p:cNvSpPr>
          <p:nvPr/>
        </p:nvSpPr>
        <p:spPr bwMode="auto">
          <a:xfrm>
            <a:off x="2643188" y="928688"/>
            <a:ext cx="1152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AU" sz="2000" b="1">
                <a:latin typeface="Times New Roman" pitchFamily="18" charset="0"/>
              </a:rPr>
              <a:t>Mitosis </a:t>
            </a:r>
          </a:p>
        </p:txBody>
      </p:sp>
      <p:sp>
        <p:nvSpPr>
          <p:cNvPr id="5168" name="Text Box 86"/>
          <p:cNvSpPr txBox="1">
            <a:spLocks noChangeArrowheads="1"/>
          </p:cNvSpPr>
          <p:nvPr/>
        </p:nvSpPr>
        <p:spPr bwMode="auto">
          <a:xfrm>
            <a:off x="4143375" y="928688"/>
            <a:ext cx="1008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b="1">
                <a:latin typeface="Times New Roman" pitchFamily="18" charset="0"/>
              </a:rPr>
              <a:t>Meiosis</a:t>
            </a:r>
          </a:p>
        </p:txBody>
      </p:sp>
      <p:sp>
        <p:nvSpPr>
          <p:cNvPr id="5169" name="Text Box 87"/>
          <p:cNvSpPr txBox="1">
            <a:spLocks noChangeArrowheads="1"/>
          </p:cNvSpPr>
          <p:nvPr/>
        </p:nvSpPr>
        <p:spPr bwMode="auto">
          <a:xfrm>
            <a:off x="6948488" y="90805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AU" b="1">
                <a:latin typeface="Times New Roman" pitchFamily="18" charset="0"/>
              </a:rPr>
              <a:t>Pot Luck</a:t>
            </a:r>
          </a:p>
        </p:txBody>
      </p:sp>
      <p:pic>
        <p:nvPicPr>
          <p:cNvPr id="5170" name="Picture 88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62575" y="5156200"/>
            <a:ext cx="12969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1" name="Picture 89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62575" y="835025"/>
            <a:ext cx="12969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2" name="Picture 90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62575" y="1698625"/>
            <a:ext cx="12969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3" name="Picture 91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62575" y="2563813"/>
            <a:ext cx="12969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4" name="Picture 92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62575" y="3427413"/>
            <a:ext cx="12969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5" name="Picture 93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5362575" y="4291013"/>
            <a:ext cx="1296988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76" name="Text Box 94">
            <a:hlinkClick r:id="rId27" action="ppaction://hlinksldjump"/>
          </p:cNvPr>
          <p:cNvSpPr txBox="1">
            <a:spLocks noChangeArrowheads="1"/>
          </p:cNvSpPr>
          <p:nvPr/>
        </p:nvSpPr>
        <p:spPr bwMode="auto">
          <a:xfrm>
            <a:off x="5580063" y="177800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 dirty="0">
                <a:latin typeface="Times New Roman" pitchFamily="18" charset="0"/>
                <a:hlinkClick r:id="rId27" action="ppaction://hlinksldjump"/>
              </a:rPr>
              <a:t>100</a:t>
            </a:r>
            <a:endParaRPr lang="en-AU" sz="3600" b="1" dirty="0">
              <a:latin typeface="Times New Roman" pitchFamily="18" charset="0"/>
            </a:endParaRPr>
          </a:p>
        </p:txBody>
      </p:sp>
      <p:sp>
        <p:nvSpPr>
          <p:cNvPr id="5177" name="Text Box 95">
            <a:hlinkClick r:id="rId28" action="ppaction://hlinksldjump"/>
          </p:cNvPr>
          <p:cNvSpPr txBox="1">
            <a:spLocks noChangeArrowheads="1"/>
          </p:cNvSpPr>
          <p:nvPr/>
        </p:nvSpPr>
        <p:spPr bwMode="auto">
          <a:xfrm>
            <a:off x="5580063" y="264160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8" action="ppaction://hlinksldjump"/>
              </a:rPr>
              <a:t>200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78" name="Text Box 96">
            <a:hlinkClick r:id="rId29" action="ppaction://hlinksldjump"/>
          </p:cNvPr>
          <p:cNvSpPr txBox="1">
            <a:spLocks noChangeArrowheads="1"/>
          </p:cNvSpPr>
          <p:nvPr/>
        </p:nvSpPr>
        <p:spPr bwMode="auto">
          <a:xfrm>
            <a:off x="5580063" y="3506788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29" action="ppaction://hlinksldjump"/>
              </a:rPr>
              <a:t>300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79" name="Text Box 97">
            <a:hlinkClick r:id="rId30" action="ppaction://hlinksldjump"/>
          </p:cNvPr>
          <p:cNvSpPr txBox="1">
            <a:spLocks noChangeArrowheads="1"/>
          </p:cNvSpPr>
          <p:nvPr/>
        </p:nvSpPr>
        <p:spPr bwMode="auto">
          <a:xfrm>
            <a:off x="5580063" y="4370388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30" action="ppaction://hlinksldjump"/>
              </a:rPr>
              <a:t>400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80" name="Text Box 98"/>
          <p:cNvSpPr txBox="1">
            <a:spLocks noChangeArrowheads="1"/>
          </p:cNvSpPr>
          <p:nvPr/>
        </p:nvSpPr>
        <p:spPr bwMode="auto">
          <a:xfrm>
            <a:off x="5580063" y="5162550"/>
            <a:ext cx="1008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3600" b="1">
                <a:latin typeface="Times New Roman" pitchFamily="18" charset="0"/>
                <a:hlinkClick r:id="rId31" action="ppaction://hlinksldjump"/>
              </a:rPr>
              <a:t>500</a:t>
            </a:r>
            <a:endParaRPr lang="en-AU" sz="3600" b="1">
              <a:latin typeface="Times New Roman" pitchFamily="18" charset="0"/>
            </a:endParaRPr>
          </a:p>
        </p:txBody>
      </p:sp>
      <p:sp>
        <p:nvSpPr>
          <p:cNvPr id="5181" name="Text Box 99"/>
          <p:cNvSpPr txBox="1">
            <a:spLocks noChangeArrowheads="1"/>
          </p:cNvSpPr>
          <p:nvPr/>
        </p:nvSpPr>
        <p:spPr bwMode="auto">
          <a:xfrm>
            <a:off x="5357813" y="908050"/>
            <a:ext cx="1285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AU" sz="1600" b="1" dirty="0">
                <a:latin typeface="Times New Roman" pitchFamily="18" charset="0"/>
              </a:rPr>
              <a:t>Inheritance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192338"/>
            <a:ext cx="7772400" cy="2676525"/>
          </a:xfrm>
        </p:spPr>
        <p:txBody>
          <a:bodyPr/>
          <a:lstStyle/>
          <a:p>
            <a:pPr eaLnBrk="1" hangingPunct="1">
              <a:defRPr/>
            </a:pPr>
            <a:r>
              <a:rPr lang="en-AU" sz="4000" dirty="0" smtClean="0"/>
              <a:t>List and explain 2 differences between mitosis and meiosis.</a:t>
            </a:r>
          </a:p>
          <a:p>
            <a:pPr eaLnBrk="1" hangingPunct="1">
              <a:buFontTx/>
              <a:buNone/>
              <a:defRPr/>
            </a:pPr>
            <a:r>
              <a:rPr lang="en-AU" sz="4000" dirty="0" smtClean="0"/>
              <a:t> </a:t>
            </a:r>
          </a:p>
        </p:txBody>
      </p:sp>
      <p:grpSp>
        <p:nvGrpSpPr>
          <p:cNvPr id="32771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32776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7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32772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2774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5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pic>
        <p:nvPicPr>
          <p:cNvPr id="32773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14500" y="1928813"/>
            <a:ext cx="7319963" cy="993775"/>
          </a:xfrm>
        </p:spPr>
        <p:txBody>
          <a:bodyPr/>
          <a:lstStyle/>
          <a:p>
            <a:pPr eaLnBrk="1" hangingPunct="1">
              <a:defRPr/>
            </a:pPr>
            <a:r>
              <a:rPr lang="en-AU" sz="2800" dirty="0" smtClean="0"/>
              <a:t>List and explain 2 differences between mitosis and meiosis.</a:t>
            </a: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33801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2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33796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3799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00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pic>
        <p:nvPicPr>
          <p:cNvPr id="33797" name="Picture 9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900113" y="2924175"/>
            <a:ext cx="655161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 typeface="Arial" pitchFamily="34" charset="0"/>
              <a:buChar char="•"/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 Stages of division.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 typeface="Arial" pitchFamily="34" charset="0"/>
              <a:buChar char="•"/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 non identical cells produced versus 2 identical cells.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 typeface="Arial" pitchFamily="34" charset="0"/>
              <a:buChar char="•"/>
              <a:defRPr/>
            </a:pPr>
            <a:r>
              <a:rPr lang="en-AU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Final cells have haploid number of chromosomes versus diploid number in mitosis.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endParaRPr lang="en-A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192338"/>
            <a:ext cx="7772400" cy="2676525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/>
              <a:t>Using the white board, draw the process of meiosis from start to finish.</a:t>
            </a:r>
          </a:p>
        </p:txBody>
      </p:sp>
      <p:grpSp>
        <p:nvGrpSpPr>
          <p:cNvPr id="34819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3482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5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34820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4822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23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34821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71775" y="1341438"/>
            <a:ext cx="6262688" cy="1800225"/>
          </a:xfrm>
        </p:spPr>
        <p:txBody>
          <a:bodyPr/>
          <a:lstStyle/>
          <a:p>
            <a:pPr eaLnBrk="1" hangingPunct="1">
              <a:defRPr/>
            </a:pPr>
            <a:r>
              <a:rPr lang="en-AU" sz="2800" dirty="0" smtClean="0"/>
              <a:t>Using the board draw out the process of meiosis.</a:t>
            </a:r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1111" y="940"/>
            <a:chExt cx="771" cy="494"/>
          </a:xfrm>
        </p:grpSpPr>
        <p:pic>
          <p:nvPicPr>
            <p:cNvPr id="35852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94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3" name="Text Box 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201" y="1094"/>
              <a:ext cx="681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200" b="1">
                  <a:latin typeface="Times New Roman" pitchFamily="18" charset="0"/>
                </a:rPr>
                <a:t>Meiosis</a:t>
              </a:r>
            </a:p>
          </p:txBody>
        </p:sp>
      </p:grpSp>
      <p:grpSp>
        <p:nvGrpSpPr>
          <p:cNvPr id="35844" name="Group 6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5850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1" name="Text Box 8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35845" name="Picture 9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900113" y="3284538"/>
            <a:ext cx="76993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7" name="Text Box 11"/>
          <p:cNvSpPr txBox="1">
            <a:spLocks noChangeArrowheads="1"/>
          </p:cNvSpPr>
          <p:nvPr/>
        </p:nvSpPr>
        <p:spPr bwMode="auto">
          <a:xfrm>
            <a:off x="395288" y="3284538"/>
            <a:ext cx="8748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800"/>
          </a:p>
        </p:txBody>
      </p:sp>
      <p:sp>
        <p:nvSpPr>
          <p:cNvPr id="35848" name="Text Box 12"/>
          <p:cNvSpPr txBox="1">
            <a:spLocks noChangeArrowheads="1"/>
          </p:cNvSpPr>
          <p:nvPr/>
        </p:nvSpPr>
        <p:spPr bwMode="auto">
          <a:xfrm>
            <a:off x="231775" y="3016250"/>
            <a:ext cx="311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5849" name="Text Box 13"/>
          <p:cNvSpPr txBox="1">
            <a:spLocks noChangeArrowheads="1"/>
          </p:cNvSpPr>
          <p:nvPr/>
        </p:nvSpPr>
        <p:spPr bwMode="auto">
          <a:xfrm>
            <a:off x="323850" y="3213100"/>
            <a:ext cx="720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/>
              <a:t>Similar to page 185 in Links 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719138" y="2492375"/>
            <a:ext cx="8424862" cy="244951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AU" sz="3600" b="1" dirty="0" smtClean="0"/>
              <a:t>What is a cell?</a:t>
            </a:r>
            <a:endParaRPr lang="en-AU" sz="3600" dirty="0" smtClean="0"/>
          </a:p>
        </p:txBody>
      </p:sp>
      <p:grpSp>
        <p:nvGrpSpPr>
          <p:cNvPr id="36867" name="Group 3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687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6" name="Text Box 5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36868" name="Group 6"/>
          <p:cNvGrpSpPr>
            <a:grpSpLocks/>
          </p:cNvGrpSpPr>
          <p:nvPr/>
        </p:nvGrpSpPr>
        <p:grpSpPr bwMode="auto">
          <a:xfrm>
            <a:off x="395288" y="404813"/>
            <a:ext cx="2533650" cy="1655762"/>
            <a:chOff x="1927" y="935"/>
            <a:chExt cx="798" cy="499"/>
          </a:xfrm>
        </p:grpSpPr>
        <p:pic>
          <p:nvPicPr>
            <p:cNvPr id="36873" name="Picture 7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4" name="Text Box 8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50" y="1071"/>
              <a:ext cx="675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36869" name="Group 9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36871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2" name="Text Box 11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pic>
        <p:nvPicPr>
          <p:cNvPr id="36870" name="Picture 12" descr="j0431548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7900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01" name="Text Box 4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395288" y="404813"/>
            <a:ext cx="2603500" cy="1655762"/>
            <a:chOff x="1927" y="935"/>
            <a:chExt cx="820" cy="499"/>
          </a:xfrm>
        </p:grpSpPr>
        <p:pic>
          <p:nvPicPr>
            <p:cNvPr id="37898" name="Picture 6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9" name="Text Box 7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37" y="1094"/>
              <a:ext cx="810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600" b="1" dirty="0" smtClean="0">
                  <a:latin typeface="Times New Roman" pitchFamily="18" charset="0"/>
                </a:rPr>
                <a:t>Cells</a:t>
              </a:r>
              <a:endParaRPr lang="en-AU" sz="3600" b="1" dirty="0">
                <a:latin typeface="Times New Roman" pitchFamily="18" charset="0"/>
              </a:endParaRPr>
            </a:p>
          </p:txBody>
        </p:sp>
      </p:grpSp>
      <p:grpSp>
        <p:nvGrpSpPr>
          <p:cNvPr id="37892" name="Group 8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37896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7" name="Text Box 10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pic>
        <p:nvPicPr>
          <p:cNvPr id="37893" name="Picture 2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98" name="Rectangle 22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2071678"/>
            <a:ext cx="683895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A cell is the basic unit of living organisms, containing the genetic information for life.</a:t>
            </a:r>
            <a:endParaRPr lang="en-US" sz="3600" dirty="0" smtClean="0"/>
          </a:p>
        </p:txBody>
      </p:sp>
      <p:sp>
        <p:nvSpPr>
          <p:cNvPr id="101399" name="Rectangle 23"/>
          <p:cNvSpPr>
            <a:spLocks noChangeArrowheads="1"/>
          </p:cNvSpPr>
          <p:nvPr/>
        </p:nvSpPr>
        <p:spPr bwMode="auto">
          <a:xfrm>
            <a:off x="3059113" y="765175"/>
            <a:ext cx="432117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175" indent="11113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What </a:t>
            </a:r>
            <a:r>
              <a:rPr lang="en-AU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is a cell?</a:t>
            </a:r>
            <a:endParaRPr lang="en-AU" sz="36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3175" indent="11113" eaLnBrk="1" hangingPunct="1">
              <a:spcBef>
                <a:spcPct val="20000"/>
              </a:spcBef>
              <a:buClr>
                <a:srgbClr val="00FF00"/>
              </a:buClr>
              <a:defRPr/>
            </a:pPr>
            <a:endParaRPr lang="en-A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3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8923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4" name="Text Box 5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38915" name="Group 6"/>
          <p:cNvGrpSpPr>
            <a:grpSpLocks/>
          </p:cNvGrpSpPr>
          <p:nvPr/>
        </p:nvGrpSpPr>
        <p:grpSpPr bwMode="auto">
          <a:xfrm>
            <a:off x="395288" y="404813"/>
            <a:ext cx="2606675" cy="1655762"/>
            <a:chOff x="1927" y="935"/>
            <a:chExt cx="821" cy="499"/>
          </a:xfrm>
        </p:grpSpPr>
        <p:pic>
          <p:nvPicPr>
            <p:cNvPr id="3892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2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05" y="1071"/>
              <a:ext cx="743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38916" name="Group 9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38919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0" name="Text Box 11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pic>
        <p:nvPicPr>
          <p:cNvPr id="38917" name="Picture 12" descr="j04315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7772400" cy="4114800"/>
          </a:xfrm>
        </p:spPr>
        <p:txBody>
          <a:bodyPr/>
          <a:lstStyle/>
          <a:p>
            <a:pPr indent="14288" eaLnBrk="1" hangingPunct="1">
              <a:buFontTx/>
              <a:buNone/>
              <a:defRPr/>
            </a:pPr>
            <a:endParaRPr lang="en-US" sz="2800" dirty="0" smtClean="0"/>
          </a:p>
          <a:p>
            <a:pPr eaLnBrk="1" hangingPunct="1">
              <a:buFontTx/>
              <a:buNone/>
              <a:defRPr/>
            </a:pPr>
            <a:r>
              <a:rPr lang="en-AU" sz="3600" b="1" dirty="0" smtClean="0"/>
              <a:t>What are stem cells?</a:t>
            </a:r>
            <a:endParaRPr lang="en-A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3994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8" name="Text Box 4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39945" name="Picture 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04813"/>
            <a:ext cx="24479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0" name="Group 8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3994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4" name="Text Box 10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pic>
        <p:nvPicPr>
          <p:cNvPr id="39941" name="Picture 12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2"/>
          <p:cNvSpPr>
            <a:spLocks noGrp="1"/>
          </p:cNvSpPr>
          <p:nvPr>
            <p:ph/>
          </p:nvPr>
        </p:nvSpPr>
        <p:spPr>
          <a:xfrm>
            <a:off x="685800" y="2214563"/>
            <a:ext cx="7772400" cy="3805237"/>
          </a:xfrm>
        </p:spPr>
        <p:txBody>
          <a:bodyPr/>
          <a:lstStyle/>
          <a:p>
            <a:pPr eaLnBrk="1" hangingPunct="1">
              <a:defRPr/>
            </a:pPr>
            <a:r>
              <a:rPr lang="en-AU" b="1" dirty="0" smtClean="0"/>
              <a:t>Stem cells</a:t>
            </a:r>
            <a:r>
              <a:rPr lang="en-AU" dirty="0" smtClean="0"/>
              <a:t> are </a:t>
            </a:r>
            <a:r>
              <a:rPr lang="en-AU" dirty="0" smtClean="0">
                <a:hlinkClick r:id="rId6" action="ppaction://hlinkfile" tooltip="Cell (biology)"/>
              </a:rPr>
              <a:t>cells</a:t>
            </a:r>
            <a:r>
              <a:rPr lang="en-AU" dirty="0" smtClean="0"/>
              <a:t> found in most, if not all, multi-cellular </a:t>
            </a:r>
            <a:r>
              <a:rPr lang="en-AU" dirty="0" smtClean="0">
                <a:hlinkClick r:id="rId7" action="ppaction://hlinkfile" tooltip="Organisms"/>
              </a:rPr>
              <a:t>organisms</a:t>
            </a:r>
            <a:r>
              <a:rPr lang="en-AU" dirty="0" smtClean="0"/>
              <a:t>. They are characterized by the ability to renew themselves through </a:t>
            </a:r>
            <a:r>
              <a:rPr lang="en-AU" dirty="0" smtClean="0">
                <a:hlinkClick r:id="rId8" action="ppaction://hlinkfile" tooltip="Mitosis"/>
              </a:rPr>
              <a:t>mitotic</a:t>
            </a:r>
            <a:r>
              <a:rPr lang="en-AU" dirty="0" smtClean="0"/>
              <a:t> </a:t>
            </a:r>
            <a:r>
              <a:rPr lang="en-AU" dirty="0" smtClean="0">
                <a:hlinkClick r:id="rId9" action="ppaction://hlinkfile" tooltip="Cell division"/>
              </a:rPr>
              <a:t>cell division</a:t>
            </a:r>
            <a:r>
              <a:rPr lang="en-AU" dirty="0" smtClean="0"/>
              <a:t> and </a:t>
            </a:r>
            <a:r>
              <a:rPr lang="en-AU" dirty="0" smtClean="0">
                <a:hlinkClick r:id="rId10" action="ppaction://hlinkfile" tooltip="Cellular differentiation"/>
              </a:rPr>
              <a:t>differentiating</a:t>
            </a:r>
            <a:r>
              <a:rPr lang="en-AU" dirty="0" smtClean="0"/>
              <a:t> into a diverse range of specialized cell types.</a:t>
            </a:r>
            <a:endParaRPr lang="en-US" dirty="0" smtClean="0"/>
          </a:p>
        </p:txBody>
      </p:sp>
      <p:sp>
        <p:nvSpPr>
          <p:cNvPr id="14" name="Rectangle 23"/>
          <p:cNvSpPr>
            <a:spLocks noChangeArrowheads="1"/>
          </p:cNvSpPr>
          <p:nvPr/>
        </p:nvSpPr>
        <p:spPr bwMode="auto">
          <a:xfrm>
            <a:off x="3059113" y="765175"/>
            <a:ext cx="432117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175" indent="11113" eaLnBrk="1" hangingPunct="1">
              <a:spcBef>
                <a:spcPct val="20000"/>
              </a:spcBef>
              <a:buClr>
                <a:srgbClr val="00FF00"/>
              </a:buClr>
              <a:defRPr/>
            </a:pPr>
            <a:r>
              <a:rPr lang="en-AU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What are stem cells?</a:t>
            </a:r>
          </a:p>
          <a:p>
            <a:pPr marL="3175" indent="11113" eaLnBrk="1" hangingPunct="1">
              <a:spcBef>
                <a:spcPct val="20000"/>
              </a:spcBef>
              <a:buClr>
                <a:srgbClr val="00FF00"/>
              </a:buClr>
              <a:defRPr/>
            </a:pPr>
            <a:endParaRPr lang="en-A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48" y="1000108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800" b="1" dirty="0" smtClean="0"/>
              <a:t>Cells</a:t>
            </a:r>
            <a:endParaRPr lang="en-A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76475"/>
            <a:ext cx="7772400" cy="2665413"/>
          </a:xfrm>
        </p:spPr>
        <p:txBody>
          <a:bodyPr/>
          <a:lstStyle/>
          <a:p>
            <a:pPr eaLnBrk="1" hangingPunct="1">
              <a:defRPr/>
            </a:pPr>
            <a:r>
              <a:rPr lang="en-AU" sz="4000" dirty="0" smtClean="0"/>
              <a:t>What are chromosomes? Why are they important? </a:t>
            </a:r>
            <a:endParaRPr lang="en-AU" sz="4000" dirty="0" smtClean="0"/>
          </a:p>
        </p:txBody>
      </p:sp>
      <p:grpSp>
        <p:nvGrpSpPr>
          <p:cNvPr id="40963" name="Group 3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40971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2" name="Text Box 5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40964" name="Group 6"/>
          <p:cNvGrpSpPr>
            <a:grpSpLocks/>
          </p:cNvGrpSpPr>
          <p:nvPr/>
        </p:nvGrpSpPr>
        <p:grpSpPr bwMode="auto">
          <a:xfrm>
            <a:off x="395288" y="404813"/>
            <a:ext cx="2533650" cy="1655762"/>
            <a:chOff x="1927" y="935"/>
            <a:chExt cx="798" cy="499"/>
          </a:xfrm>
        </p:grpSpPr>
        <p:pic>
          <p:nvPicPr>
            <p:cNvPr id="40969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0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82" y="1094"/>
              <a:ext cx="743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 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40965" name="Group 9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40967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8" name="Text Box 11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pic>
        <p:nvPicPr>
          <p:cNvPr id="40966" name="Picture 12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4199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6" name="Text Box 4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41987" name="Group 5"/>
          <p:cNvGrpSpPr>
            <a:grpSpLocks/>
          </p:cNvGrpSpPr>
          <p:nvPr/>
        </p:nvGrpSpPr>
        <p:grpSpPr bwMode="auto">
          <a:xfrm>
            <a:off x="395288" y="404813"/>
            <a:ext cx="2533650" cy="1655762"/>
            <a:chOff x="1927" y="935"/>
            <a:chExt cx="798" cy="499"/>
          </a:xfrm>
        </p:grpSpPr>
        <p:pic>
          <p:nvPicPr>
            <p:cNvPr id="41993" name="Picture 6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4" name="Text Box 7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82" y="1094"/>
              <a:ext cx="743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41988" name="Group 8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41991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2" name="Text Box 10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sp>
        <p:nvSpPr>
          <p:cNvPr id="105483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143116"/>
            <a:ext cx="7632700" cy="328614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AU" sz="3600" dirty="0" smtClean="0">
                <a:solidFill>
                  <a:schemeClr val="accent2"/>
                </a:solidFill>
              </a:rPr>
              <a:t>   </a:t>
            </a:r>
            <a:r>
              <a:rPr lang="en-AU" sz="3600" dirty="0" smtClean="0"/>
              <a:t>What are chromosomes</a:t>
            </a:r>
            <a:r>
              <a:rPr lang="en-AU" sz="3600" dirty="0" smtClean="0"/>
              <a:t>? Why are they important? 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en-AU" sz="3600" dirty="0" smtClean="0"/>
              <a:t>It is a single piece of coiled DNA containing many </a:t>
            </a:r>
            <a:r>
              <a:rPr lang="en-AU" sz="3600" dirty="0" smtClean="0">
                <a:hlinkClick r:id="rId6" action="ppaction://hlinkfile" tooltip="Gene"/>
              </a:rPr>
              <a:t>genes</a:t>
            </a:r>
            <a:r>
              <a:rPr lang="en-AU" sz="3600" dirty="0" smtClean="0"/>
              <a:t>, </a:t>
            </a:r>
            <a:r>
              <a:rPr lang="en-AU" sz="3600" dirty="0" smtClean="0"/>
              <a:t>and other </a:t>
            </a:r>
            <a:r>
              <a:rPr lang="en-AU" sz="3600" dirty="0" smtClean="0">
                <a:hlinkClick r:id="rId7" action="ppaction://hlinkfile" tooltip="Genetic sequence"/>
              </a:rPr>
              <a:t>nucleotide sequences</a:t>
            </a:r>
            <a:r>
              <a:rPr lang="en-AU" sz="3600" dirty="0" smtClean="0"/>
              <a:t>. The are important because they contain all the genes necessary for life.</a:t>
            </a:r>
            <a:endParaRPr lang="en-AU" sz="36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AU" sz="36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AU" sz="3600" dirty="0" smtClean="0"/>
          </a:p>
        </p:txBody>
      </p:sp>
      <p:pic>
        <p:nvPicPr>
          <p:cNvPr id="41990" name="Picture 12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772400" cy="3168650"/>
          </a:xfrm>
        </p:spPr>
        <p:txBody>
          <a:bodyPr/>
          <a:lstStyle/>
          <a:p>
            <a:pPr eaLnBrk="1" hangingPunct="1">
              <a:defRPr/>
            </a:pPr>
            <a:r>
              <a:rPr lang="en-AU" sz="4400" dirty="0" smtClean="0"/>
              <a:t>What does DNA stand for?</a:t>
            </a:r>
          </a:p>
        </p:txBody>
      </p:sp>
      <p:grpSp>
        <p:nvGrpSpPr>
          <p:cNvPr id="6147" name="Group 12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6152" name="Picture 1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3" name="Text Box 14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grpSp>
        <p:nvGrpSpPr>
          <p:cNvPr id="6148" name="Group 16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6150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1" name="Text Box 15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pic>
        <p:nvPicPr>
          <p:cNvPr id="6149" name="Picture 17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07375" cy="30972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AU" sz="2800" dirty="0" smtClean="0"/>
              <a:t>A cancerous cell replicates infinitely, why is this a program? What mechanisms does you body have to try and prevent uncontrolled growth?</a:t>
            </a:r>
            <a:endParaRPr lang="en-AU" sz="2800" dirty="0" smtClean="0"/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43019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0" name="Text Box 5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43012" name="Group 6"/>
          <p:cNvGrpSpPr>
            <a:grpSpLocks/>
          </p:cNvGrpSpPr>
          <p:nvPr/>
        </p:nvGrpSpPr>
        <p:grpSpPr bwMode="auto">
          <a:xfrm>
            <a:off x="395288" y="404813"/>
            <a:ext cx="2447925" cy="1655762"/>
            <a:chOff x="1927" y="935"/>
            <a:chExt cx="771" cy="499"/>
          </a:xfrm>
        </p:grpSpPr>
        <p:pic>
          <p:nvPicPr>
            <p:cNvPr id="43017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8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82" y="1094"/>
              <a:ext cx="698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43013" name="Group 9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43015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6" name="Text Box 11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pic>
        <p:nvPicPr>
          <p:cNvPr id="43014" name="Picture 12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2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4404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4" name="Text Box 4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44035" name="Group 5"/>
          <p:cNvGrpSpPr>
            <a:grpSpLocks/>
          </p:cNvGrpSpPr>
          <p:nvPr/>
        </p:nvGrpSpPr>
        <p:grpSpPr bwMode="auto">
          <a:xfrm>
            <a:off x="395288" y="404813"/>
            <a:ext cx="2676525" cy="1655762"/>
            <a:chOff x="1927" y="935"/>
            <a:chExt cx="843" cy="499"/>
          </a:xfrm>
        </p:grpSpPr>
        <p:pic>
          <p:nvPicPr>
            <p:cNvPr id="44041" name="Picture 6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2" name="Text Box 7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982" y="1094"/>
              <a:ext cx="788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44036" name="Group 8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44039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0" name="Text Box 10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pic>
        <p:nvPicPr>
          <p:cNvPr id="44037" name="Picture 12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2"/>
          <p:cNvSpPr>
            <a:spLocks noGrp="1"/>
          </p:cNvSpPr>
          <p:nvPr>
            <p:ph/>
          </p:nvPr>
        </p:nvSpPr>
        <p:spPr>
          <a:xfrm>
            <a:off x="685800" y="1571625"/>
            <a:ext cx="7529538" cy="5000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en-AU" sz="2800" dirty="0" smtClean="0"/>
              <a:t>A cancerous cell replicates infinitely, why is this a </a:t>
            </a:r>
            <a:r>
              <a:rPr lang="en-AU" sz="2800" dirty="0" smtClean="0"/>
              <a:t>problem? </a:t>
            </a:r>
            <a:r>
              <a:rPr lang="en-AU" sz="2800" dirty="0" smtClean="0"/>
              <a:t>What mechanisms does you body have to try and prevent uncontrolled growth?</a:t>
            </a:r>
          </a:p>
          <a:p>
            <a:pPr lvl="1">
              <a:buNone/>
              <a:defRPr/>
            </a:pPr>
            <a:endParaRPr lang="en-AU" sz="2800" dirty="0" smtClean="0"/>
          </a:p>
          <a:p>
            <a:pPr lvl="1">
              <a:buNone/>
              <a:defRPr/>
            </a:pPr>
            <a:r>
              <a:rPr lang="en-AU" sz="2800" dirty="0" smtClean="0"/>
              <a:t>Cancerous cells are a problem because the negatively effect the body causing the spread of cancer and sometimes leading to death. In normal situations the body controls uncontrolled growth by having </a:t>
            </a:r>
            <a:r>
              <a:rPr lang="en-AU" sz="2800" dirty="0" err="1" smtClean="0"/>
              <a:t>programed</a:t>
            </a:r>
            <a:r>
              <a:rPr lang="en-AU" sz="2800" dirty="0" smtClean="0"/>
              <a:t> cell death that destroys malfunctioning, damaged or unnecessary cells.</a:t>
            </a:r>
            <a:endParaRPr lang="en-A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36721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AU" sz="2800" dirty="0" smtClean="0"/>
              <a:t>Explain the life cycle of a cell.</a:t>
            </a:r>
            <a:endParaRPr lang="en-AU" sz="2800" dirty="0" smtClean="0"/>
          </a:p>
        </p:txBody>
      </p:sp>
      <p:grpSp>
        <p:nvGrpSpPr>
          <p:cNvPr id="45059" name="Group 3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4506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8" name="Text Box 5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45060" name="Group 6"/>
          <p:cNvGrpSpPr>
            <a:grpSpLocks/>
          </p:cNvGrpSpPr>
          <p:nvPr/>
        </p:nvGrpSpPr>
        <p:grpSpPr bwMode="auto">
          <a:xfrm>
            <a:off x="395288" y="404813"/>
            <a:ext cx="2533650" cy="1655762"/>
            <a:chOff x="1927" y="935"/>
            <a:chExt cx="798" cy="499"/>
          </a:xfrm>
        </p:grpSpPr>
        <p:pic>
          <p:nvPicPr>
            <p:cNvPr id="45065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6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05" y="1050"/>
              <a:ext cx="720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AU" sz="3200" b="1" dirty="0" smtClean="0">
                  <a:latin typeface="Times New Roman" pitchFamily="18" charset="0"/>
                </a:rPr>
                <a:t>Cells</a:t>
              </a:r>
              <a:endParaRPr lang="en-AU" sz="3200" b="1" dirty="0">
                <a:latin typeface="Times New Roman" pitchFamily="18" charset="0"/>
              </a:endParaRPr>
            </a:p>
          </p:txBody>
        </p:sp>
      </p:grpSp>
      <p:grpSp>
        <p:nvGrpSpPr>
          <p:cNvPr id="45061" name="Group 9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45063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4" name="Text Box 11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pic>
        <p:nvPicPr>
          <p:cNvPr id="45062" name="Picture 12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2" name="Group 2"/>
          <p:cNvGrpSpPr>
            <a:grpSpLocks/>
          </p:cNvGrpSpPr>
          <p:nvPr/>
        </p:nvGrpSpPr>
        <p:grpSpPr bwMode="auto">
          <a:xfrm>
            <a:off x="7415213" y="404813"/>
            <a:ext cx="1728787" cy="1079500"/>
            <a:chOff x="1111" y="1530"/>
            <a:chExt cx="771" cy="494"/>
          </a:xfrm>
        </p:grpSpPr>
        <p:pic>
          <p:nvPicPr>
            <p:cNvPr id="4609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11" y="1530"/>
              <a:ext cx="771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2" name="Text Box 4"/>
            <p:cNvSpPr txBox="1">
              <a:spLocks noChangeArrowheads="1"/>
            </p:cNvSpPr>
            <p:nvPr/>
          </p:nvSpPr>
          <p:spPr bwMode="auto">
            <a:xfrm>
              <a:off x="1247" y="1645"/>
              <a:ext cx="454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46083" name="Group 5"/>
          <p:cNvGrpSpPr>
            <a:grpSpLocks/>
          </p:cNvGrpSpPr>
          <p:nvPr/>
        </p:nvGrpSpPr>
        <p:grpSpPr bwMode="auto">
          <a:xfrm>
            <a:off x="395288" y="404813"/>
            <a:ext cx="2962275" cy="1655762"/>
            <a:chOff x="1927" y="935"/>
            <a:chExt cx="933" cy="499"/>
          </a:xfrm>
        </p:grpSpPr>
        <p:pic>
          <p:nvPicPr>
            <p:cNvPr id="46089" name="Picture 6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93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0" name="Text Box 7">
              <a:hlinkClick r:id="rId5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2027" y="1071"/>
              <a:ext cx="833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200" b="1">
                  <a:latin typeface="Times New Roman" pitchFamily="18" charset="0"/>
                </a:rPr>
                <a:t>Inheritance</a:t>
              </a:r>
            </a:p>
          </p:txBody>
        </p:sp>
      </p:grpSp>
      <p:grpSp>
        <p:nvGrpSpPr>
          <p:cNvPr id="46084" name="Group 8"/>
          <p:cNvGrpSpPr>
            <a:grpSpLocks/>
          </p:cNvGrpSpPr>
          <p:nvPr/>
        </p:nvGrpSpPr>
        <p:grpSpPr bwMode="auto">
          <a:xfrm>
            <a:off x="7380288" y="404813"/>
            <a:ext cx="1763712" cy="1079500"/>
            <a:chOff x="1927" y="1525"/>
            <a:chExt cx="771" cy="499"/>
          </a:xfrm>
        </p:grpSpPr>
        <p:pic>
          <p:nvPicPr>
            <p:cNvPr id="46087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8" name="Text Box 10"/>
            <p:cNvSpPr txBox="1">
              <a:spLocks noChangeArrowheads="1"/>
            </p:cNvSpPr>
            <p:nvPr/>
          </p:nvSpPr>
          <p:spPr bwMode="auto">
            <a:xfrm>
              <a:off x="2108" y="1645"/>
              <a:ext cx="45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sp>
        <p:nvSpPr>
          <p:cNvPr id="109579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501650" y="1714500"/>
            <a:ext cx="8642350" cy="492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AU" sz="2800" dirty="0" smtClean="0"/>
              <a:t>Explain the life cycle of a cell</a:t>
            </a:r>
          </a:p>
        </p:txBody>
      </p:sp>
      <p:pic>
        <p:nvPicPr>
          <p:cNvPr id="46086" name="Picture 12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Image199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348" y="2285992"/>
            <a:ext cx="5810264" cy="4219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65400"/>
            <a:ext cx="7772400" cy="2159000"/>
          </a:xfrm>
        </p:spPr>
        <p:txBody>
          <a:bodyPr/>
          <a:lstStyle/>
          <a:p>
            <a:pPr eaLnBrk="1" hangingPunct="1">
              <a:defRPr/>
            </a:pPr>
            <a:r>
              <a:rPr lang="en-AU" sz="4800" dirty="0" smtClean="0"/>
              <a:t>How many chromosomes in a diploid or haploid?</a:t>
            </a:r>
          </a:p>
        </p:txBody>
      </p:sp>
      <p:grpSp>
        <p:nvGrpSpPr>
          <p:cNvPr id="47107" name="Group 1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47112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3" name="Text Box 9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grpSp>
        <p:nvGrpSpPr>
          <p:cNvPr id="47108" name="Group 17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47110" name="Picture 11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1" name="Text Box 12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47109" name="Picture 18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19475" y="1412875"/>
            <a:ext cx="5470525" cy="1439863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/>
              <a:t>How many chromosomes in a diploid or haploid?</a:t>
            </a:r>
          </a:p>
        </p:txBody>
      </p:sp>
      <p:grpSp>
        <p:nvGrpSpPr>
          <p:cNvPr id="48131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4813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38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grpSp>
        <p:nvGrpSpPr>
          <p:cNvPr id="48132" name="Group 6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48135" name="Picture 7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36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48133" name="Picture 10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4" name="Text Box 11"/>
          <p:cNvSpPr txBox="1">
            <a:spLocks noChangeArrowheads="1"/>
          </p:cNvSpPr>
          <p:nvPr/>
        </p:nvSpPr>
        <p:spPr bwMode="auto">
          <a:xfrm>
            <a:off x="539750" y="2852738"/>
            <a:ext cx="792003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/>
              <a:t> </a:t>
            </a:r>
            <a:r>
              <a:rPr lang="en-AU" sz="3200"/>
              <a:t>Haploid- 23</a:t>
            </a:r>
          </a:p>
          <a:p>
            <a:pPr>
              <a:buFontTx/>
              <a:buChar char="•"/>
            </a:pPr>
            <a:r>
              <a:rPr lang="en-AU" sz="3200"/>
              <a:t>Diploid- 46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49161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62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grpSp>
        <p:nvGrpSpPr>
          <p:cNvPr id="49155" name="Group 8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49159" name="Picture 6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60" name="Text Box 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49156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endParaRPr lang="en-US" smtClean="0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685800" y="2276475"/>
            <a:ext cx="7772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What is an amino acid?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018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186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grpSp>
        <p:nvGrpSpPr>
          <p:cNvPr id="50179" name="Group 6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0183" name="Picture 7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184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0180" name="Picture 9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4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685800" y="2060575"/>
            <a:ext cx="7772400" cy="1081088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/>
              <a:t>What is an amino acid?</a:t>
            </a:r>
          </a:p>
        </p:txBody>
      </p:sp>
      <p:sp>
        <p:nvSpPr>
          <p:cNvPr id="50182" name="Text Box 14"/>
          <p:cNvSpPr txBox="1">
            <a:spLocks noChangeArrowheads="1"/>
          </p:cNvSpPr>
          <p:nvPr/>
        </p:nvSpPr>
        <p:spPr bwMode="auto">
          <a:xfrm>
            <a:off x="468313" y="3141663"/>
            <a:ext cx="7272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AU" sz="3600">
                <a:solidFill>
                  <a:schemeClr val="accent2"/>
                </a:solidFill>
                <a:latin typeface="Times New Roman" pitchFamily="18" charset="0"/>
              </a:rPr>
              <a:t>Building block of protein</a:t>
            </a:r>
            <a:endParaRPr lang="en-AU" sz="360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565400"/>
            <a:ext cx="7772400" cy="2592388"/>
          </a:xfrm>
        </p:spPr>
        <p:txBody>
          <a:bodyPr/>
          <a:lstStyle/>
          <a:p>
            <a:pPr eaLnBrk="1" hangingPunct="1">
              <a:defRPr/>
            </a:pPr>
            <a:r>
              <a:rPr lang="en-AU" sz="4400" dirty="0" smtClean="0"/>
              <a:t>What is a genome?</a:t>
            </a:r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120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09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grpSp>
        <p:nvGrpSpPr>
          <p:cNvPr id="51204" name="Group 8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1206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07" name="Text Box 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1205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78188" y="1484313"/>
            <a:ext cx="5614987" cy="1368425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/>
              <a:t>What is a genome?</a:t>
            </a:r>
          </a:p>
          <a:p>
            <a:pPr eaLnBrk="1" hangingPunct="1">
              <a:buFontTx/>
              <a:buNone/>
              <a:defRPr/>
            </a:pPr>
            <a:endParaRPr lang="en-AU" dirty="0" smtClean="0"/>
          </a:p>
        </p:txBody>
      </p:sp>
      <p:grpSp>
        <p:nvGrpSpPr>
          <p:cNvPr id="52227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2233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4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grpSp>
        <p:nvGrpSpPr>
          <p:cNvPr id="52228" name="Group 6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2231" name="Picture 7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2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2229" name="Picture 9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0" name="Text Box 10"/>
          <p:cNvSpPr txBox="1">
            <a:spLocks noChangeArrowheads="1"/>
          </p:cNvSpPr>
          <p:nvPr/>
        </p:nvSpPr>
        <p:spPr bwMode="auto">
          <a:xfrm>
            <a:off x="684213" y="3009900"/>
            <a:ext cx="7435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AU"/>
              <a:t>  </a:t>
            </a:r>
            <a:r>
              <a:rPr lang="en-AU" sz="3600"/>
              <a:t>Genome is the complete set of genetic information for a species.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3860800"/>
            <a:ext cx="6840538" cy="2305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AU" sz="4000" dirty="0" smtClean="0">
                <a:solidFill>
                  <a:schemeClr val="accent2"/>
                </a:solidFill>
              </a:rPr>
              <a:t>DNA-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AU" sz="4000" dirty="0" smtClean="0">
                <a:solidFill>
                  <a:schemeClr val="accent2"/>
                </a:solidFill>
              </a:rPr>
              <a:t>Deoxyribonucleic Acid</a:t>
            </a:r>
            <a:endParaRPr lang="en-AU" sz="4000" dirty="0" smtClean="0"/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717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8" name="Text Box 5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100</a:t>
              </a:r>
            </a:p>
          </p:txBody>
        </p:sp>
      </p:grpSp>
      <p:grpSp>
        <p:nvGrpSpPr>
          <p:cNvPr id="7172" name="Group 6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6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827088" y="2060575"/>
            <a:ext cx="77724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What does DNA stand for?</a:t>
            </a:r>
          </a:p>
        </p:txBody>
      </p:sp>
      <p:pic>
        <p:nvPicPr>
          <p:cNvPr id="7174" name="Picture 1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250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325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58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grpSp>
        <p:nvGrpSpPr>
          <p:cNvPr id="53251" name="Group 8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3255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56" name="Text Box 7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3252" name="Picture 9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7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685800" y="2492375"/>
            <a:ext cx="77724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4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What is RNA and what does it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4282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3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400</a:t>
              </a:r>
            </a:p>
          </p:txBody>
        </p:sp>
      </p:grpSp>
      <p:grpSp>
        <p:nvGrpSpPr>
          <p:cNvPr id="54275" name="Group 6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4280" name="Picture 7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281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4276" name="Picture 9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2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97293" name="Rectangle 13"/>
          <p:cNvSpPr>
            <a:spLocks noChangeArrowheads="1"/>
          </p:cNvSpPr>
          <p:nvPr/>
        </p:nvSpPr>
        <p:spPr bwMode="auto">
          <a:xfrm>
            <a:off x="685800" y="2132013"/>
            <a:ext cx="7772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36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What is RNA and what does it do?</a:t>
            </a:r>
          </a:p>
        </p:txBody>
      </p:sp>
      <p:sp>
        <p:nvSpPr>
          <p:cNvPr id="54279" name="Text Box 14"/>
          <p:cNvSpPr txBox="1">
            <a:spLocks noChangeArrowheads="1"/>
          </p:cNvSpPr>
          <p:nvPr/>
        </p:nvSpPr>
        <p:spPr bwMode="auto">
          <a:xfrm>
            <a:off x="1071563" y="3214688"/>
            <a:ext cx="66960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1" hangingPunct="1"/>
            <a:r>
              <a:rPr lang="en-AU" sz="3600">
                <a:latin typeface="Times New Roman" pitchFamily="18" charset="0"/>
              </a:rPr>
              <a:t>RNA is ribonucleic Acid and is involved in copying the DNA before it is translated into protein.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2714625"/>
          </a:xfrm>
        </p:spPr>
        <p:txBody>
          <a:bodyPr/>
          <a:lstStyle/>
          <a:p>
            <a:pPr eaLnBrk="1" hangingPunct="1">
              <a:defRPr/>
            </a:pPr>
            <a:r>
              <a:rPr lang="en-AU" sz="3600" dirty="0" smtClean="0"/>
              <a:t>How can DNA be used in solving crimes? Where can someone’s DNA be found in a crime scene?</a:t>
            </a:r>
          </a:p>
          <a:p>
            <a:pPr eaLnBrk="1" hangingPunct="1">
              <a:buFontTx/>
              <a:buNone/>
              <a:defRPr/>
            </a:pPr>
            <a:r>
              <a:rPr lang="en-AU" sz="3600" dirty="0" smtClean="0"/>
              <a:t>	How can we be sure that if someone's DNA is found that it is definitely them?</a:t>
            </a:r>
          </a:p>
          <a:p>
            <a:pPr eaLnBrk="1" hangingPunct="1">
              <a:defRPr/>
            </a:pPr>
            <a:endParaRPr lang="en-AU" sz="2800" dirty="0" smtClean="0"/>
          </a:p>
        </p:txBody>
      </p:sp>
      <p:grpSp>
        <p:nvGrpSpPr>
          <p:cNvPr id="55299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530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05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55300" name="Group 8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5302" name="Picture 6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03" name="Text Box 7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5301" name="Picture 9" descr="j0431548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28688" y="2143125"/>
            <a:ext cx="8323262" cy="1285875"/>
          </a:xfrm>
        </p:spPr>
        <p:txBody>
          <a:bodyPr/>
          <a:lstStyle/>
          <a:p>
            <a:pPr eaLnBrk="1" hangingPunct="1">
              <a:defRPr/>
            </a:pPr>
            <a:r>
              <a:rPr lang="en-AU" sz="2000" dirty="0" smtClean="0"/>
              <a:t>How can DNA be used in solving crimes? Where can someone’s DNA be found in a crime scene?</a:t>
            </a:r>
          </a:p>
          <a:p>
            <a:pPr eaLnBrk="1" hangingPunct="1">
              <a:buFontTx/>
              <a:buNone/>
              <a:defRPr/>
            </a:pPr>
            <a:r>
              <a:rPr lang="en-AU" sz="2000" dirty="0" smtClean="0"/>
              <a:t>	How can we be sure that if someone's DNA is found that it is definitely them?</a:t>
            </a:r>
          </a:p>
        </p:txBody>
      </p:sp>
      <p:grpSp>
        <p:nvGrpSpPr>
          <p:cNvPr id="56323" name="Group 3"/>
          <p:cNvGrpSpPr>
            <a:grpSpLocks/>
          </p:cNvGrpSpPr>
          <p:nvPr/>
        </p:nvGrpSpPr>
        <p:grpSpPr bwMode="auto">
          <a:xfrm>
            <a:off x="7235825" y="404813"/>
            <a:ext cx="1800225" cy="1081087"/>
            <a:chOff x="2109" y="391"/>
            <a:chExt cx="1134" cy="681"/>
          </a:xfrm>
        </p:grpSpPr>
        <p:pic>
          <p:nvPicPr>
            <p:cNvPr id="56329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09" y="391"/>
              <a:ext cx="1134" cy="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330" name="Text Box 5"/>
            <p:cNvSpPr txBox="1">
              <a:spLocks noChangeArrowheads="1"/>
            </p:cNvSpPr>
            <p:nvPr/>
          </p:nvSpPr>
          <p:spPr bwMode="auto">
            <a:xfrm>
              <a:off x="2303" y="482"/>
              <a:ext cx="6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500</a:t>
              </a:r>
            </a:p>
          </p:txBody>
        </p:sp>
      </p:grpSp>
      <p:grpSp>
        <p:nvGrpSpPr>
          <p:cNvPr id="56324" name="Group 6"/>
          <p:cNvGrpSpPr>
            <a:grpSpLocks/>
          </p:cNvGrpSpPr>
          <p:nvPr/>
        </p:nvGrpSpPr>
        <p:grpSpPr bwMode="auto">
          <a:xfrm>
            <a:off x="755650" y="620713"/>
            <a:ext cx="2592388" cy="1635125"/>
            <a:chOff x="476" y="391"/>
            <a:chExt cx="1633" cy="1030"/>
          </a:xfrm>
        </p:grpSpPr>
        <p:pic>
          <p:nvPicPr>
            <p:cNvPr id="56327" name="Picture 7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6" y="391"/>
              <a:ext cx="1588" cy="1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328" name="Text Box 8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793" y="436"/>
              <a:ext cx="1316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AU" sz="4400" b="1">
                  <a:latin typeface="Times New Roman" pitchFamily="18" charset="0"/>
                </a:rPr>
                <a:t>Pot Luck</a:t>
              </a:r>
            </a:p>
          </p:txBody>
        </p:sp>
      </p:grpSp>
      <p:pic>
        <p:nvPicPr>
          <p:cNvPr id="56325" name="Picture 9" descr="j043154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10"/>
          <p:cNvSpPr txBox="1">
            <a:spLocks noChangeArrowheads="1"/>
          </p:cNvSpPr>
          <p:nvPr/>
        </p:nvSpPr>
        <p:spPr bwMode="auto">
          <a:xfrm>
            <a:off x="642938" y="3500438"/>
            <a:ext cx="78486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2800">
                <a:solidFill>
                  <a:schemeClr val="accent2"/>
                </a:solidFill>
              </a:rPr>
              <a:t>DNA is unique to each human, no 2 people have exactly the same DNA, so if someone’s DNA matches that of a crime scene it means they had to be there. DNA can be found in Hair, skin even saliva that someone may leave behind in a crime scene.</a:t>
            </a:r>
            <a:endParaRPr lang="en-A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89138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AU" sz="4000" dirty="0" smtClean="0"/>
              <a:t>What part of the cell contains the DNA?</a:t>
            </a:r>
          </a:p>
        </p:txBody>
      </p:sp>
      <p:grpSp>
        <p:nvGrpSpPr>
          <p:cNvPr id="8195" name="Group 6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8200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01" name="Text Box 8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grpSp>
        <p:nvGrpSpPr>
          <p:cNvPr id="8196" name="Group 10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8198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9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pic>
        <p:nvPicPr>
          <p:cNvPr id="8197" name="Picture 11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3860800"/>
            <a:ext cx="6985000" cy="2305050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>
                <a:solidFill>
                  <a:schemeClr val="accent2"/>
                </a:solidFill>
              </a:rPr>
              <a:t>The Nucleus of all cells contain the genetic material (DNA)</a:t>
            </a:r>
            <a:endParaRPr lang="en-AU" dirty="0" smtClean="0"/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9225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6" name="Text Box 5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200</a:t>
              </a:r>
            </a:p>
          </p:txBody>
        </p:sp>
      </p:grpSp>
      <p:grpSp>
        <p:nvGrpSpPr>
          <p:cNvPr id="9220" name="Group 6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4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827088" y="2060575"/>
            <a:ext cx="777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What part of the cell contains the DNA?</a:t>
            </a:r>
          </a:p>
        </p:txBody>
      </p:sp>
      <p:pic>
        <p:nvPicPr>
          <p:cNvPr id="9222" name="Picture 1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2565400"/>
            <a:ext cx="7772400" cy="3454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AU" sz="3600" dirty="0" smtClean="0"/>
              <a:t>  </a:t>
            </a:r>
          </a:p>
        </p:txBody>
      </p:sp>
      <p:grpSp>
        <p:nvGrpSpPr>
          <p:cNvPr id="10243" name="Group 6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10249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0" name="Text Box 8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grpSp>
        <p:nvGrpSpPr>
          <p:cNvPr id="10244" name="Group 10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10247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8" name="Text Box 9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pic>
        <p:nvPicPr>
          <p:cNvPr id="10245" name="Picture 11" descr="j0431548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388" y="4868863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85800" y="198913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4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DNA is coiled up into...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3860800"/>
            <a:ext cx="6840538" cy="2592388"/>
          </a:xfrm>
        </p:spPr>
        <p:txBody>
          <a:bodyPr/>
          <a:lstStyle/>
          <a:p>
            <a:pPr eaLnBrk="1" hangingPunct="1">
              <a:defRPr/>
            </a:pPr>
            <a:r>
              <a:rPr lang="en-AU" dirty="0" smtClean="0">
                <a:solidFill>
                  <a:schemeClr val="accent2"/>
                </a:solidFill>
              </a:rPr>
              <a:t>DNA is coiled up into Chromosomes.</a:t>
            </a:r>
            <a:endParaRPr lang="en-AU" dirty="0" smtClean="0"/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7200900" y="404813"/>
            <a:ext cx="1908175" cy="1008062"/>
            <a:chOff x="4377" y="1525"/>
            <a:chExt cx="771" cy="499"/>
          </a:xfrm>
        </p:grpSpPr>
        <p:pic>
          <p:nvPicPr>
            <p:cNvPr id="1127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77" y="1525"/>
              <a:ext cx="771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5" name="Text Box 5"/>
            <p:cNvSpPr txBox="1">
              <a:spLocks noChangeArrowheads="1"/>
            </p:cNvSpPr>
            <p:nvPr/>
          </p:nvSpPr>
          <p:spPr bwMode="auto">
            <a:xfrm>
              <a:off x="4558" y="1645"/>
              <a:ext cx="454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4000" b="1">
                  <a:latin typeface="Times New Roman" pitchFamily="18" charset="0"/>
                </a:rPr>
                <a:t>300</a:t>
              </a:r>
            </a:p>
          </p:txBody>
        </p:sp>
      </p:grpSp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395288" y="404813"/>
            <a:ext cx="2520950" cy="1655762"/>
            <a:chOff x="249" y="255"/>
            <a:chExt cx="1588" cy="1043"/>
          </a:xfrm>
        </p:grpSpPr>
        <p:pic>
          <p:nvPicPr>
            <p:cNvPr id="11272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55"/>
              <a:ext cx="1497" cy="1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3" name="Text Box 8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15" y="391"/>
              <a:ext cx="1322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AU" sz="3600" b="1">
                  <a:latin typeface="Times New Roman" pitchFamily="18" charset="0"/>
                </a:rPr>
                <a:t>DNA</a:t>
              </a:r>
            </a:p>
          </p:txBody>
        </p:sp>
      </p:grp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827088" y="2060575"/>
            <a:ext cx="7772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defRPr/>
            </a:pPr>
            <a:endParaRPr lang="en-AU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70" name="Picture 10" descr="j043154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00663"/>
            <a:ext cx="874713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85800" y="1989138"/>
            <a:ext cx="77724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00FF00"/>
              </a:buClr>
              <a:buFontTx/>
              <a:buChar char="•"/>
              <a:defRPr/>
            </a:pPr>
            <a:r>
              <a:rPr lang="en-AU" sz="40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DNA is coiled up into...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ORBOX">
  <a:themeElements>
    <a:clrScheme name="COLORBOX 4">
      <a:dk1>
        <a:srgbClr val="000000"/>
      </a:dk1>
      <a:lt1>
        <a:srgbClr val="FFFFFF"/>
      </a:lt1>
      <a:dk2>
        <a:srgbClr val="969696"/>
      </a:dk2>
      <a:lt2>
        <a:srgbClr val="FFFFFF"/>
      </a:lt2>
      <a:accent1>
        <a:srgbClr val="0000FF"/>
      </a:accent1>
      <a:accent2>
        <a:srgbClr val="66FF33"/>
      </a:accent2>
      <a:accent3>
        <a:srgbClr val="C9C9C9"/>
      </a:accent3>
      <a:accent4>
        <a:srgbClr val="DADADA"/>
      </a:accent4>
      <a:accent5>
        <a:srgbClr val="AAAAFF"/>
      </a:accent5>
      <a:accent6>
        <a:srgbClr val="5CE72D"/>
      </a:accent6>
      <a:hlink>
        <a:srgbClr val="FFFFFF"/>
      </a:hlink>
      <a:folHlink>
        <a:srgbClr val="B2B2B2"/>
      </a:folHlink>
    </a:clrScheme>
    <a:fontScheme name="COLORBOX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LORBOX 1">
        <a:dk1>
          <a:srgbClr val="000000"/>
        </a:dk1>
        <a:lt1>
          <a:srgbClr val="FFFFFF"/>
        </a:lt1>
        <a:dk2>
          <a:srgbClr val="969696"/>
        </a:dk2>
        <a:lt2>
          <a:srgbClr val="FFFFFF"/>
        </a:lt2>
        <a:accent1>
          <a:srgbClr val="0000FF"/>
        </a:accent1>
        <a:accent2>
          <a:srgbClr val="66FF33"/>
        </a:accent2>
        <a:accent3>
          <a:srgbClr val="C9C9C9"/>
        </a:accent3>
        <a:accent4>
          <a:srgbClr val="DADADA"/>
        </a:accent4>
        <a:accent5>
          <a:srgbClr val="AAAAFF"/>
        </a:accent5>
        <a:accent6>
          <a:srgbClr val="5CE72D"/>
        </a:accent6>
        <a:hlink>
          <a:srgbClr val="D60093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ORBOX 2">
        <a:dk1>
          <a:srgbClr val="000000"/>
        </a:dk1>
        <a:lt1>
          <a:srgbClr val="FFFFFF"/>
        </a:lt1>
        <a:dk2>
          <a:srgbClr val="000000"/>
        </a:dk2>
        <a:lt2>
          <a:srgbClr val="FFFFCC"/>
        </a:lt2>
        <a:accent1>
          <a:srgbClr val="FF00FF"/>
        </a:accent1>
        <a:accent2>
          <a:srgbClr val="00FF00"/>
        </a:accent2>
        <a:accent3>
          <a:srgbClr val="FFFFFF"/>
        </a:accent3>
        <a:accent4>
          <a:srgbClr val="000000"/>
        </a:accent4>
        <a:accent5>
          <a:srgbClr val="FFAAFF"/>
        </a:accent5>
        <a:accent6>
          <a:srgbClr val="00E700"/>
        </a:accent6>
        <a:hlink>
          <a:srgbClr val="00FF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BOX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LORBOX 4">
        <a:dk1>
          <a:srgbClr val="000000"/>
        </a:dk1>
        <a:lt1>
          <a:srgbClr val="FFFFFF"/>
        </a:lt1>
        <a:dk2>
          <a:srgbClr val="969696"/>
        </a:dk2>
        <a:lt2>
          <a:srgbClr val="FFFFFF"/>
        </a:lt2>
        <a:accent1>
          <a:srgbClr val="0000FF"/>
        </a:accent1>
        <a:accent2>
          <a:srgbClr val="66FF33"/>
        </a:accent2>
        <a:accent3>
          <a:srgbClr val="C9C9C9"/>
        </a:accent3>
        <a:accent4>
          <a:srgbClr val="DADADA"/>
        </a:accent4>
        <a:accent5>
          <a:srgbClr val="AAAAFF"/>
        </a:accent5>
        <a:accent6>
          <a:srgbClr val="5CE72D"/>
        </a:accent6>
        <a:hlink>
          <a:srgbClr val="FFFF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1496</TotalTime>
  <Words>1295</Words>
  <Application>Microsoft Office PowerPoint</Application>
  <PresentationFormat>On-screen Show (4:3)</PresentationFormat>
  <Paragraphs>245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7" baseType="lpstr">
      <vt:lpstr>Arial</vt:lpstr>
      <vt:lpstr>Calibri</vt:lpstr>
      <vt:lpstr>Times New Roman</vt:lpstr>
      <vt:lpstr>COLORBOX</vt:lpstr>
      <vt:lpstr>Biology Jeopardy</vt:lpstr>
      <vt:lpstr>The Rules: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smild</dc:creator>
  <cp:lastModifiedBy>Layal</cp:lastModifiedBy>
  <cp:revision>226</cp:revision>
  <dcterms:created xsi:type="dcterms:W3CDTF">2007-05-25T02:18:40Z</dcterms:created>
  <dcterms:modified xsi:type="dcterms:W3CDTF">2009-10-15T07:24:11Z</dcterms:modified>
</cp:coreProperties>
</file>